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77" r:id="rId3"/>
    <p:sldId id="278" r:id="rId4"/>
    <p:sldId id="258"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090B80-4B65-4E96-866A-C579C6FE253A}" type="datetimeFigureOut">
              <a:rPr lang="da-DK" smtClean="0"/>
              <a:t>06-01-2020</a:t>
            </a:fld>
            <a:endParaRPr lang="da-DK"/>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330D98-2B1A-4701-80AD-FFBBB55C8AF2}" type="slidenum">
              <a:rPr lang="da-DK" smtClean="0"/>
              <a:t>‹#›</a:t>
            </a:fld>
            <a:endParaRPr lang="da-DK"/>
          </a:p>
        </p:txBody>
      </p:sp>
    </p:spTree>
    <p:extLst>
      <p:ext uri="{BB962C8B-B14F-4D97-AF65-F5344CB8AC3E}">
        <p14:creationId xmlns:p14="http://schemas.microsoft.com/office/powerpoint/2010/main" val="232723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da-DK"/>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da-DK"/>
          </a:p>
        </p:txBody>
      </p:sp>
      <p:sp>
        <p:nvSpPr>
          <p:cNvPr id="4" name="Date Placeholder 3"/>
          <p:cNvSpPr>
            <a:spLocks noGrp="1"/>
          </p:cNvSpPr>
          <p:nvPr>
            <p:ph type="dt" sz="half" idx="10"/>
          </p:nvPr>
        </p:nvSpPr>
        <p:spPr/>
        <p:txBody>
          <a:bodyPr/>
          <a:lstStyle/>
          <a:p>
            <a:fld id="{164B5DAF-B97B-404E-8BEC-6458AFCBF558}" type="datetime1">
              <a:rPr lang="da-DK" smtClean="0"/>
              <a:t>06-01-2020</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C0538736-FDFF-4448-8663-BBB0BD363308}" type="slidenum">
              <a:rPr lang="da-DK" smtClean="0"/>
              <a:t>‹#›</a:t>
            </a:fld>
            <a:endParaRPr lang="da-DK"/>
          </a:p>
        </p:txBody>
      </p:sp>
    </p:spTree>
    <p:extLst>
      <p:ext uri="{BB962C8B-B14F-4D97-AF65-F5344CB8AC3E}">
        <p14:creationId xmlns:p14="http://schemas.microsoft.com/office/powerpoint/2010/main" val="1130349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10"/>
          </p:nvPr>
        </p:nvSpPr>
        <p:spPr/>
        <p:txBody>
          <a:bodyPr/>
          <a:lstStyle/>
          <a:p>
            <a:fld id="{ABB31CD8-7ACA-4A21-9A99-7462CF078E0D}" type="datetime1">
              <a:rPr lang="da-DK" smtClean="0"/>
              <a:t>06-01-2020</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C0538736-FDFF-4448-8663-BBB0BD363308}" type="slidenum">
              <a:rPr lang="da-DK" smtClean="0"/>
              <a:t>‹#›</a:t>
            </a:fld>
            <a:endParaRPr lang="da-DK"/>
          </a:p>
        </p:txBody>
      </p:sp>
    </p:spTree>
    <p:extLst>
      <p:ext uri="{BB962C8B-B14F-4D97-AF65-F5344CB8AC3E}">
        <p14:creationId xmlns:p14="http://schemas.microsoft.com/office/powerpoint/2010/main" val="862059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da-DK"/>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10"/>
          </p:nvPr>
        </p:nvSpPr>
        <p:spPr/>
        <p:txBody>
          <a:bodyPr/>
          <a:lstStyle/>
          <a:p>
            <a:fld id="{F98756DE-D0B0-4ED6-A5C1-3F6AC6BA0550}" type="datetime1">
              <a:rPr lang="da-DK" smtClean="0"/>
              <a:t>06-01-2020</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C0538736-FDFF-4448-8663-BBB0BD363308}" type="slidenum">
              <a:rPr lang="da-DK" smtClean="0"/>
              <a:t>‹#›</a:t>
            </a:fld>
            <a:endParaRPr lang="da-DK"/>
          </a:p>
        </p:txBody>
      </p:sp>
    </p:spTree>
    <p:extLst>
      <p:ext uri="{BB962C8B-B14F-4D97-AF65-F5344CB8AC3E}">
        <p14:creationId xmlns:p14="http://schemas.microsoft.com/office/powerpoint/2010/main" val="3170217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10"/>
          </p:nvPr>
        </p:nvSpPr>
        <p:spPr/>
        <p:txBody>
          <a:bodyPr/>
          <a:lstStyle/>
          <a:p>
            <a:fld id="{170E81AC-B2E8-4FE7-8D98-1CC729394D63}" type="datetime1">
              <a:rPr lang="da-DK" smtClean="0"/>
              <a:t>06-01-2020</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C0538736-FDFF-4448-8663-BBB0BD363308}" type="slidenum">
              <a:rPr lang="da-DK" smtClean="0"/>
              <a:t>‹#›</a:t>
            </a:fld>
            <a:endParaRPr lang="da-DK"/>
          </a:p>
        </p:txBody>
      </p:sp>
    </p:spTree>
    <p:extLst>
      <p:ext uri="{BB962C8B-B14F-4D97-AF65-F5344CB8AC3E}">
        <p14:creationId xmlns:p14="http://schemas.microsoft.com/office/powerpoint/2010/main" val="248679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da-DK"/>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015959E-05D2-40DB-8C51-087C783E67C6}" type="datetime1">
              <a:rPr lang="da-DK" smtClean="0"/>
              <a:t>06-01-2020</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C0538736-FDFF-4448-8663-BBB0BD363308}" type="slidenum">
              <a:rPr lang="da-DK" smtClean="0"/>
              <a:t>‹#›</a:t>
            </a:fld>
            <a:endParaRPr lang="da-DK"/>
          </a:p>
        </p:txBody>
      </p:sp>
    </p:spTree>
    <p:extLst>
      <p:ext uri="{BB962C8B-B14F-4D97-AF65-F5344CB8AC3E}">
        <p14:creationId xmlns:p14="http://schemas.microsoft.com/office/powerpoint/2010/main" val="174077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5" name="Date Placeholder 4"/>
          <p:cNvSpPr>
            <a:spLocks noGrp="1"/>
          </p:cNvSpPr>
          <p:nvPr>
            <p:ph type="dt" sz="half" idx="10"/>
          </p:nvPr>
        </p:nvSpPr>
        <p:spPr/>
        <p:txBody>
          <a:bodyPr/>
          <a:lstStyle/>
          <a:p>
            <a:fld id="{B565A53C-5CDC-4734-BE5B-43FA971C0F2E}" type="datetime1">
              <a:rPr lang="da-DK" smtClean="0"/>
              <a:t>06-01-2020</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C0538736-FDFF-4448-8663-BBB0BD363308}" type="slidenum">
              <a:rPr lang="da-DK" smtClean="0"/>
              <a:t>‹#›</a:t>
            </a:fld>
            <a:endParaRPr lang="da-DK"/>
          </a:p>
        </p:txBody>
      </p:sp>
    </p:spTree>
    <p:extLst>
      <p:ext uri="{BB962C8B-B14F-4D97-AF65-F5344CB8AC3E}">
        <p14:creationId xmlns:p14="http://schemas.microsoft.com/office/powerpoint/2010/main" val="1917795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da-DK"/>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7" name="Date Placeholder 6"/>
          <p:cNvSpPr>
            <a:spLocks noGrp="1"/>
          </p:cNvSpPr>
          <p:nvPr>
            <p:ph type="dt" sz="half" idx="10"/>
          </p:nvPr>
        </p:nvSpPr>
        <p:spPr/>
        <p:txBody>
          <a:bodyPr/>
          <a:lstStyle/>
          <a:p>
            <a:fld id="{7E3BF112-F377-4C41-AD7B-50CBF88725E8}" type="datetime1">
              <a:rPr lang="da-DK" smtClean="0"/>
              <a:t>06-01-2020</a:t>
            </a:fld>
            <a:endParaRPr lang="da-DK"/>
          </a:p>
        </p:txBody>
      </p:sp>
      <p:sp>
        <p:nvSpPr>
          <p:cNvPr id="8" name="Footer Placeholder 7"/>
          <p:cNvSpPr>
            <a:spLocks noGrp="1"/>
          </p:cNvSpPr>
          <p:nvPr>
            <p:ph type="ftr" sz="quarter" idx="11"/>
          </p:nvPr>
        </p:nvSpPr>
        <p:spPr/>
        <p:txBody>
          <a:bodyPr/>
          <a:lstStyle/>
          <a:p>
            <a:endParaRPr lang="da-DK"/>
          </a:p>
        </p:txBody>
      </p:sp>
      <p:sp>
        <p:nvSpPr>
          <p:cNvPr id="9" name="Slide Number Placeholder 8"/>
          <p:cNvSpPr>
            <a:spLocks noGrp="1"/>
          </p:cNvSpPr>
          <p:nvPr>
            <p:ph type="sldNum" sz="quarter" idx="12"/>
          </p:nvPr>
        </p:nvSpPr>
        <p:spPr/>
        <p:txBody>
          <a:bodyPr/>
          <a:lstStyle/>
          <a:p>
            <a:fld id="{C0538736-FDFF-4448-8663-BBB0BD363308}" type="slidenum">
              <a:rPr lang="da-DK" smtClean="0"/>
              <a:t>‹#›</a:t>
            </a:fld>
            <a:endParaRPr lang="da-DK"/>
          </a:p>
        </p:txBody>
      </p:sp>
    </p:spTree>
    <p:extLst>
      <p:ext uri="{BB962C8B-B14F-4D97-AF65-F5344CB8AC3E}">
        <p14:creationId xmlns:p14="http://schemas.microsoft.com/office/powerpoint/2010/main" val="2751590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Date Placeholder 2"/>
          <p:cNvSpPr>
            <a:spLocks noGrp="1"/>
          </p:cNvSpPr>
          <p:nvPr>
            <p:ph type="dt" sz="half" idx="10"/>
          </p:nvPr>
        </p:nvSpPr>
        <p:spPr/>
        <p:txBody>
          <a:bodyPr/>
          <a:lstStyle/>
          <a:p>
            <a:fld id="{E06BB1FD-1EE9-49BB-9F07-C384A9B2D4CA}" type="datetime1">
              <a:rPr lang="da-DK" smtClean="0"/>
              <a:t>06-01-2020</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C0538736-FDFF-4448-8663-BBB0BD363308}" type="slidenum">
              <a:rPr lang="da-DK" smtClean="0"/>
              <a:t>‹#›</a:t>
            </a:fld>
            <a:endParaRPr lang="da-DK"/>
          </a:p>
        </p:txBody>
      </p:sp>
    </p:spTree>
    <p:extLst>
      <p:ext uri="{BB962C8B-B14F-4D97-AF65-F5344CB8AC3E}">
        <p14:creationId xmlns:p14="http://schemas.microsoft.com/office/powerpoint/2010/main" val="1518521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11CA9A-A900-45B5-8177-6E9D8B39938C}" type="datetime1">
              <a:rPr lang="da-DK" smtClean="0"/>
              <a:t>06-01-2020</a:t>
            </a:fld>
            <a:endParaRPr lang="da-DK"/>
          </a:p>
        </p:txBody>
      </p:sp>
      <p:sp>
        <p:nvSpPr>
          <p:cNvPr id="3" name="Footer Placeholder 2"/>
          <p:cNvSpPr>
            <a:spLocks noGrp="1"/>
          </p:cNvSpPr>
          <p:nvPr>
            <p:ph type="ftr" sz="quarter" idx="11"/>
          </p:nvPr>
        </p:nvSpPr>
        <p:spPr/>
        <p:txBody>
          <a:bodyPr/>
          <a:lstStyle/>
          <a:p>
            <a:endParaRPr lang="da-DK"/>
          </a:p>
        </p:txBody>
      </p:sp>
      <p:sp>
        <p:nvSpPr>
          <p:cNvPr id="4" name="Slide Number Placeholder 3"/>
          <p:cNvSpPr>
            <a:spLocks noGrp="1"/>
          </p:cNvSpPr>
          <p:nvPr>
            <p:ph type="sldNum" sz="quarter" idx="12"/>
          </p:nvPr>
        </p:nvSpPr>
        <p:spPr/>
        <p:txBody>
          <a:bodyPr/>
          <a:lstStyle/>
          <a:p>
            <a:fld id="{C0538736-FDFF-4448-8663-BBB0BD363308}" type="slidenum">
              <a:rPr lang="da-DK" smtClean="0"/>
              <a:t>‹#›</a:t>
            </a:fld>
            <a:endParaRPr lang="da-DK"/>
          </a:p>
        </p:txBody>
      </p:sp>
    </p:spTree>
    <p:extLst>
      <p:ext uri="{BB962C8B-B14F-4D97-AF65-F5344CB8AC3E}">
        <p14:creationId xmlns:p14="http://schemas.microsoft.com/office/powerpoint/2010/main" val="1237214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da-DK"/>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CA522A7-3D51-445B-9CE7-9D7E1D7F5BBB}" type="datetime1">
              <a:rPr lang="da-DK" smtClean="0"/>
              <a:t>06-01-2020</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C0538736-FDFF-4448-8663-BBB0BD363308}" type="slidenum">
              <a:rPr lang="da-DK" smtClean="0"/>
              <a:t>‹#›</a:t>
            </a:fld>
            <a:endParaRPr lang="da-DK"/>
          </a:p>
        </p:txBody>
      </p:sp>
    </p:spTree>
    <p:extLst>
      <p:ext uri="{BB962C8B-B14F-4D97-AF65-F5344CB8AC3E}">
        <p14:creationId xmlns:p14="http://schemas.microsoft.com/office/powerpoint/2010/main" val="2389402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da-DK"/>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9904F46-3731-4F43-BD6F-93E1040DF66E}" type="datetime1">
              <a:rPr lang="da-DK" smtClean="0"/>
              <a:t>06-01-2020</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C0538736-FDFF-4448-8663-BBB0BD363308}" type="slidenum">
              <a:rPr lang="da-DK" smtClean="0"/>
              <a:t>‹#›</a:t>
            </a:fld>
            <a:endParaRPr lang="da-DK"/>
          </a:p>
        </p:txBody>
      </p:sp>
    </p:spTree>
    <p:extLst>
      <p:ext uri="{BB962C8B-B14F-4D97-AF65-F5344CB8AC3E}">
        <p14:creationId xmlns:p14="http://schemas.microsoft.com/office/powerpoint/2010/main" val="4121148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da-DK"/>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459539-BF27-4953-AB11-72AAABF61809}" type="datetime1">
              <a:rPr lang="da-DK" smtClean="0"/>
              <a:t>06-01-2020</a:t>
            </a:fld>
            <a:endParaRPr lang="da-DK"/>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538736-FDFF-4448-8663-BBB0BD363308}" type="slidenum">
              <a:rPr lang="da-DK" smtClean="0"/>
              <a:t>‹#›</a:t>
            </a:fld>
            <a:endParaRPr lang="da-DK"/>
          </a:p>
        </p:txBody>
      </p:sp>
    </p:spTree>
    <p:extLst>
      <p:ext uri="{BB962C8B-B14F-4D97-AF65-F5344CB8AC3E}">
        <p14:creationId xmlns:p14="http://schemas.microsoft.com/office/powerpoint/2010/main" val="34530080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l" rtl="0">
              <a:lnSpc>
                <a:spcPct val="90000"/>
              </a:lnSpc>
              <a:spcBef>
                <a:spcPct val="0"/>
              </a:spcBef>
            </a:pPr>
            <a:r>
              <a:rPr lang="en-GB" sz="2400" b="1" i="1" dirty="0" smtClean="0"/>
              <a:t>WP4: Modelling and interpolation tools</a:t>
            </a:r>
            <a:endParaRPr lang="da-DK" sz="2400" dirty="0"/>
          </a:p>
        </p:txBody>
      </p:sp>
      <p:sp>
        <p:nvSpPr>
          <p:cNvPr id="3" name="Content Placeholder 2"/>
          <p:cNvSpPr>
            <a:spLocks noGrp="1"/>
          </p:cNvSpPr>
          <p:nvPr>
            <p:ph idx="1"/>
          </p:nvPr>
        </p:nvSpPr>
        <p:spPr/>
        <p:txBody>
          <a:bodyPr>
            <a:normAutofit/>
          </a:bodyPr>
          <a:lstStyle/>
          <a:p>
            <a:pPr marL="0" indent="0">
              <a:buNone/>
            </a:pPr>
            <a:r>
              <a:rPr lang="en-GB" sz="2400" dirty="0" smtClean="0"/>
              <a:t>The </a:t>
            </a:r>
            <a:r>
              <a:rPr lang="en-GB" sz="2400" dirty="0"/>
              <a:t>aim of this work package is to provide theoretical support to the experimental work performed in WP1, WP2, and WP3. </a:t>
            </a:r>
            <a:r>
              <a:rPr lang="en-GB" sz="2400" b="1" dirty="0" smtClean="0"/>
              <a:t>In </a:t>
            </a:r>
            <a:r>
              <a:rPr lang="en-GB" sz="2400" b="1" dirty="0"/>
              <a:t>WP4, the measured data from WP2 and WP3 will be analysed using models for light propagation and light‑matter interaction</a:t>
            </a:r>
            <a:r>
              <a:rPr lang="en-GB" sz="2400" dirty="0"/>
              <a:t> in order to interpret the data and improve comparisons between the various measurement setups which will be employed. Additionally, </a:t>
            </a:r>
            <a:r>
              <a:rPr lang="en-GB" sz="2400" b="1" dirty="0"/>
              <a:t>model(s) developed in this WP will be used to ensure scalability in WP1, where traceable BRDF measurements ranging from the µm to the mm scale will be </a:t>
            </a:r>
            <a:r>
              <a:rPr lang="en-GB" sz="2400" b="1" dirty="0" smtClean="0"/>
              <a:t>performed.</a:t>
            </a:r>
          </a:p>
          <a:p>
            <a:pPr marL="0" indent="0">
              <a:buNone/>
            </a:pPr>
            <a:r>
              <a:rPr lang="en-GB" sz="2400" dirty="0" smtClean="0"/>
              <a:t>The </a:t>
            </a:r>
            <a:r>
              <a:rPr lang="en-GB" sz="2400" dirty="0"/>
              <a:t>model(s) developed will link the appearance of a sample, as measured through the BRDF, BTDF, and BSSRDF, to the material properties and </a:t>
            </a:r>
            <a:r>
              <a:rPr lang="en-GB" sz="2400" dirty="0" smtClean="0"/>
              <a:t>small </a:t>
            </a:r>
            <a:r>
              <a:rPr lang="en-GB" sz="2400" dirty="0"/>
              <a:t>scale topographic structure</a:t>
            </a:r>
            <a:r>
              <a:rPr lang="en-GB" sz="2400" dirty="0" smtClean="0"/>
              <a:t>.</a:t>
            </a:r>
            <a:endParaRPr lang="da-DK" dirty="0"/>
          </a:p>
        </p:txBody>
      </p:sp>
      <p:sp>
        <p:nvSpPr>
          <p:cNvPr id="4" name="Slide Number Placeholder 3"/>
          <p:cNvSpPr>
            <a:spLocks noGrp="1"/>
          </p:cNvSpPr>
          <p:nvPr>
            <p:ph type="sldNum" sz="quarter" idx="12"/>
          </p:nvPr>
        </p:nvSpPr>
        <p:spPr/>
        <p:txBody>
          <a:bodyPr/>
          <a:lstStyle/>
          <a:p>
            <a:fld id="{C0538736-FDFF-4448-8663-BBB0BD363308}" type="slidenum">
              <a:rPr lang="da-DK" smtClean="0"/>
              <a:t>1</a:t>
            </a:fld>
            <a:endParaRPr lang="da-DK"/>
          </a:p>
        </p:txBody>
      </p:sp>
    </p:spTree>
    <p:extLst>
      <p:ext uri="{BB962C8B-B14F-4D97-AF65-F5344CB8AC3E}">
        <p14:creationId xmlns:p14="http://schemas.microsoft.com/office/powerpoint/2010/main" val="29022996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2" algn="l" rtl="0">
              <a:lnSpc>
                <a:spcPct val="90000"/>
              </a:lnSpc>
              <a:spcBef>
                <a:spcPct val="0"/>
              </a:spcBef>
            </a:pPr>
            <a:r>
              <a:rPr lang="en-GB" sz="1800" b="1" dirty="0"/>
              <a:t>Task 4.4: Modelling of BSSRDF measurements</a:t>
            </a:r>
            <a:r>
              <a:rPr lang="da-DK" sz="1800" b="1" dirty="0"/>
              <a:t/>
            </a:r>
            <a:br>
              <a:rPr lang="da-DK" sz="1800" b="1" dirty="0"/>
            </a:br>
            <a:endParaRPr lang="da-DK" dirty="0"/>
          </a:p>
        </p:txBody>
      </p:sp>
      <p:sp>
        <p:nvSpPr>
          <p:cNvPr id="3" name="Content Placeholder 2"/>
          <p:cNvSpPr>
            <a:spLocks noGrp="1"/>
          </p:cNvSpPr>
          <p:nvPr>
            <p:ph idx="1"/>
          </p:nvPr>
        </p:nvSpPr>
        <p:spPr/>
        <p:txBody>
          <a:bodyPr/>
          <a:lstStyle/>
          <a:p>
            <a:pPr marL="0" indent="0">
              <a:buNone/>
            </a:pPr>
            <a:r>
              <a:rPr lang="en-GB" sz="2400" dirty="0"/>
              <a:t>The aim of this task is to develop and validate an appropriate model based on BSSRDF measurements performed in WP3. The model will relate the BSSRDF data to the material properties and topographic structure of the sample.</a:t>
            </a:r>
            <a:endParaRPr lang="da-DK" sz="2400" dirty="0"/>
          </a:p>
          <a:p>
            <a:endParaRPr lang="da-DK" dirty="0"/>
          </a:p>
        </p:txBody>
      </p:sp>
      <p:sp>
        <p:nvSpPr>
          <p:cNvPr id="4" name="Slide Number Placeholder 3"/>
          <p:cNvSpPr>
            <a:spLocks noGrp="1"/>
          </p:cNvSpPr>
          <p:nvPr>
            <p:ph type="sldNum" sz="quarter" idx="12"/>
          </p:nvPr>
        </p:nvSpPr>
        <p:spPr/>
        <p:txBody>
          <a:bodyPr/>
          <a:lstStyle/>
          <a:p>
            <a:fld id="{C0538736-FDFF-4448-8663-BBB0BD363308}" type="slidenum">
              <a:rPr lang="da-DK" smtClean="0"/>
              <a:t>10</a:t>
            </a:fld>
            <a:endParaRPr lang="da-DK"/>
          </a:p>
        </p:txBody>
      </p:sp>
    </p:spTree>
    <p:extLst>
      <p:ext uri="{BB962C8B-B14F-4D97-AF65-F5344CB8AC3E}">
        <p14:creationId xmlns:p14="http://schemas.microsoft.com/office/powerpoint/2010/main" val="399008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469556685"/>
              </p:ext>
            </p:extLst>
          </p:nvPr>
        </p:nvGraphicFramePr>
        <p:xfrm>
          <a:off x="949936" y="1479075"/>
          <a:ext cx="10101995" cy="3992880"/>
        </p:xfrm>
        <a:graphic>
          <a:graphicData uri="http://schemas.openxmlformats.org/drawingml/2006/table">
            <a:tbl>
              <a:tblPr firstRow="1" firstCol="1" bandRow="1"/>
              <a:tblGrid>
                <a:gridCol w="1035458">
                  <a:extLst>
                    <a:ext uri="{9D8B030D-6E8A-4147-A177-3AD203B41FA5}">
                      <a16:colId xmlns:a16="http://schemas.microsoft.com/office/drawing/2014/main" val="88902133"/>
                    </a:ext>
                  </a:extLst>
                </a:gridCol>
                <a:gridCol w="7432653">
                  <a:extLst>
                    <a:ext uri="{9D8B030D-6E8A-4147-A177-3AD203B41FA5}">
                      <a16:colId xmlns:a16="http://schemas.microsoft.com/office/drawing/2014/main" val="1044294452"/>
                    </a:ext>
                  </a:extLst>
                </a:gridCol>
                <a:gridCol w="1633884">
                  <a:extLst>
                    <a:ext uri="{9D8B030D-6E8A-4147-A177-3AD203B41FA5}">
                      <a16:colId xmlns:a16="http://schemas.microsoft.com/office/drawing/2014/main" val="4283612551"/>
                    </a:ext>
                  </a:extLst>
                </a:gridCol>
              </a:tblGrid>
              <a:tr h="0">
                <a:tc>
                  <a:txBody>
                    <a:bodyPr/>
                    <a:lstStyle/>
                    <a:p>
                      <a:pPr>
                        <a:spcBef>
                          <a:spcPts val="300"/>
                        </a:spcBef>
                        <a:spcAft>
                          <a:spcPts val="300"/>
                        </a:spcAft>
                      </a:pPr>
                      <a:r>
                        <a:rPr lang="en-GB" sz="1400" b="1">
                          <a:effectLst/>
                          <a:latin typeface="Arial" panose="020B0604020202020204" pitchFamily="34" charset="0"/>
                          <a:ea typeface="Calibri" panose="020F0502020204030204" pitchFamily="34" charset="0"/>
                          <a:cs typeface="Times New Roman" panose="02020603050405020304" pitchFamily="18" charset="0"/>
                        </a:rPr>
                        <a:t>Activity number</a:t>
                      </a:r>
                      <a:endParaRPr lang="da-DK"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00"/>
                        </a:spcBef>
                        <a:spcAft>
                          <a:spcPts val="300"/>
                        </a:spcAft>
                      </a:pPr>
                      <a:r>
                        <a:rPr lang="en-GB" sz="1400" b="1">
                          <a:effectLst/>
                          <a:latin typeface="Arial" panose="020B0604020202020204" pitchFamily="34" charset="0"/>
                          <a:ea typeface="Calibri" panose="020F0502020204030204" pitchFamily="34" charset="0"/>
                          <a:cs typeface="Times New Roman" panose="02020603050405020304" pitchFamily="18" charset="0"/>
                        </a:rPr>
                        <a:t>Activity description</a:t>
                      </a:r>
                      <a:endParaRPr lang="da-DK"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00"/>
                        </a:spcBef>
                        <a:spcAft>
                          <a:spcPts val="300"/>
                        </a:spcAft>
                      </a:pPr>
                      <a:r>
                        <a:rPr lang="en-GB" sz="1400" b="1">
                          <a:effectLst/>
                          <a:latin typeface="Arial" panose="020B0604020202020204" pitchFamily="34" charset="0"/>
                          <a:ea typeface="Calibri" panose="020F0502020204030204" pitchFamily="34" charset="0"/>
                          <a:cs typeface="Arial" panose="020B0604020202020204" pitchFamily="34" charset="0"/>
                        </a:rPr>
                        <a:t>Partners (Lead in bold)</a:t>
                      </a:r>
                      <a:endParaRPr lang="da-DK"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5915998"/>
                  </a:ext>
                </a:extLst>
              </a:tr>
              <a:tr h="0">
                <a:tc>
                  <a:txBody>
                    <a:bodyPr/>
                    <a:lstStyle/>
                    <a:p>
                      <a:pPr algn="l">
                        <a:spcBef>
                          <a:spcPts val="300"/>
                        </a:spcBef>
                        <a:spcAft>
                          <a:spcPts val="300"/>
                        </a:spcAft>
                      </a:pPr>
                      <a:r>
                        <a:rPr lang="en-GB" sz="1400" dirty="0">
                          <a:effectLst/>
                          <a:latin typeface="Arial" panose="020B0604020202020204" pitchFamily="34" charset="0"/>
                          <a:ea typeface="Calibri" panose="020F0502020204030204" pitchFamily="34" charset="0"/>
                          <a:cs typeface="Times New Roman" panose="02020603050405020304" pitchFamily="18" charset="0"/>
                        </a:rPr>
                        <a:t>A4.4.1</a:t>
                      </a:r>
                      <a:endParaRPr lang="da-DK" sz="1400" dirty="0">
                        <a:effectLst/>
                        <a:latin typeface="Arial" panose="020B0604020202020204" pitchFamily="34" charset="0"/>
                        <a:ea typeface="Calibri" panose="020F0502020204030204" pitchFamily="34" charset="0"/>
                        <a:cs typeface="Times New Roman" panose="02020603050405020304" pitchFamily="18" charset="0"/>
                      </a:endParaRPr>
                    </a:p>
                    <a:p>
                      <a:pPr algn="l">
                        <a:spcBef>
                          <a:spcPts val="300"/>
                        </a:spcBef>
                        <a:spcAft>
                          <a:spcPts val="300"/>
                        </a:spcAft>
                      </a:pPr>
                      <a:r>
                        <a:rPr lang="en-GB" sz="1400" dirty="0" smtClean="0">
                          <a:effectLst/>
                          <a:latin typeface="Arial" panose="020B0604020202020204" pitchFamily="34" charset="0"/>
                          <a:ea typeface="Calibri" panose="020F0502020204030204" pitchFamily="34" charset="0"/>
                          <a:cs typeface="Times New Roman" panose="02020603050405020304" pitchFamily="18" charset="0"/>
                        </a:rPr>
                        <a:t>M11-M18</a:t>
                      </a:r>
                      <a:endParaRPr lang="da-DK"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300"/>
                        </a:spcBef>
                        <a:spcAft>
                          <a:spcPts val="300"/>
                        </a:spcAft>
                      </a:pPr>
                      <a:r>
                        <a:rPr lang="en-GB" sz="1400">
                          <a:effectLst/>
                          <a:latin typeface="Arial" panose="020B0604020202020204" pitchFamily="34" charset="0"/>
                          <a:ea typeface="Calibri" panose="020F0502020204030204" pitchFamily="34" charset="0"/>
                          <a:cs typeface="Times New Roman" panose="02020603050405020304" pitchFamily="18" charset="0"/>
                        </a:rPr>
                        <a:t>With input from A4.1.1 and A3.1.3, DTU and DFM, with the assistance of KU Leuven and CSIC, will develop a model to extract the intrinsic optical properties of the material from BSSRDF experiments: scattering coefficient, absorption coefficients, and angular dependence of the scattered light (phase function), which will be used in A4.4.2. A simulations library will be made for variable volume scatter concentrations, calculation resolution, etc.</a:t>
                      </a:r>
                      <a:endParaRPr lang="da-DK"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300"/>
                        </a:spcBef>
                        <a:spcAft>
                          <a:spcPts val="300"/>
                        </a:spcAft>
                      </a:pPr>
                      <a:r>
                        <a:rPr lang="en-GB" sz="1400" b="1">
                          <a:effectLst/>
                          <a:latin typeface="Arial" panose="020B0604020202020204" pitchFamily="34" charset="0"/>
                          <a:ea typeface="Calibri" panose="020F0502020204030204" pitchFamily="34" charset="0"/>
                          <a:cs typeface="Times New Roman" panose="02020603050405020304" pitchFamily="18" charset="0"/>
                        </a:rPr>
                        <a:t>DTU</a:t>
                      </a:r>
                      <a:r>
                        <a:rPr lang="en-GB" sz="1400">
                          <a:effectLst/>
                          <a:latin typeface="Arial" panose="020B0604020202020204" pitchFamily="34" charset="0"/>
                          <a:ea typeface="Calibri" panose="020F0502020204030204" pitchFamily="34" charset="0"/>
                          <a:cs typeface="Times New Roman" panose="02020603050405020304" pitchFamily="18" charset="0"/>
                        </a:rPr>
                        <a:t>, DFM, KU Leuven, CSIC</a:t>
                      </a:r>
                      <a:endParaRPr lang="da-DK"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7714175"/>
                  </a:ext>
                </a:extLst>
              </a:tr>
              <a:tr h="0">
                <a:tc>
                  <a:txBody>
                    <a:bodyPr/>
                    <a:lstStyle/>
                    <a:p>
                      <a:pPr algn="l">
                        <a:spcBef>
                          <a:spcPts val="300"/>
                        </a:spcBef>
                        <a:spcAft>
                          <a:spcPts val="300"/>
                        </a:spcAft>
                      </a:pPr>
                      <a:r>
                        <a:rPr lang="en-GB" sz="1400" dirty="0">
                          <a:effectLst/>
                          <a:latin typeface="Arial" panose="020B0604020202020204" pitchFamily="34" charset="0"/>
                          <a:ea typeface="Calibri" panose="020F0502020204030204" pitchFamily="34" charset="0"/>
                          <a:cs typeface="Times New Roman" panose="02020603050405020304" pitchFamily="18" charset="0"/>
                        </a:rPr>
                        <a:t>A4.4.2</a:t>
                      </a:r>
                      <a:endParaRPr lang="da-DK" sz="1400" dirty="0">
                        <a:effectLst/>
                        <a:latin typeface="Arial" panose="020B0604020202020204" pitchFamily="34" charset="0"/>
                        <a:ea typeface="Calibri" panose="020F0502020204030204" pitchFamily="34" charset="0"/>
                        <a:cs typeface="Times New Roman" panose="02020603050405020304" pitchFamily="18" charset="0"/>
                      </a:endParaRPr>
                    </a:p>
                    <a:p>
                      <a:pPr algn="l">
                        <a:spcBef>
                          <a:spcPts val="300"/>
                        </a:spcBef>
                        <a:spcAft>
                          <a:spcPts val="300"/>
                        </a:spcAft>
                      </a:pPr>
                      <a:r>
                        <a:rPr lang="en-GB" sz="1400" dirty="0" smtClean="0">
                          <a:effectLst/>
                          <a:latin typeface="Arial" panose="020B0604020202020204" pitchFamily="34" charset="0"/>
                          <a:ea typeface="Calibri" panose="020F0502020204030204" pitchFamily="34" charset="0"/>
                          <a:cs typeface="Times New Roman" panose="02020603050405020304" pitchFamily="18" charset="0"/>
                        </a:rPr>
                        <a:t>M18-M27</a:t>
                      </a:r>
                      <a:endParaRPr lang="da-DK"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300"/>
                        </a:spcBef>
                        <a:spcAft>
                          <a:spcPts val="300"/>
                        </a:spcAft>
                      </a:pPr>
                      <a:r>
                        <a:rPr lang="en-GB" sz="1400" dirty="0">
                          <a:effectLst/>
                          <a:latin typeface="Arial" panose="020B0604020202020204" pitchFamily="34" charset="0"/>
                          <a:ea typeface="Calibri" panose="020F0502020204030204" pitchFamily="34" charset="0"/>
                          <a:cs typeface="Times New Roman" panose="02020603050405020304" pitchFamily="18" charset="0"/>
                        </a:rPr>
                        <a:t>The model developed in A4.4.1 will be applied to BSSRDF data from A3.2.1 by CSIC, DTU and</a:t>
                      </a:r>
                      <a:r>
                        <a:rPr lang="en-GB" sz="1400" b="1" dirty="0">
                          <a:effectLst/>
                          <a:latin typeface="Arial" panose="020B0604020202020204" pitchFamily="34" charset="0"/>
                          <a:ea typeface="Calibri" panose="020F0502020204030204" pitchFamily="34" charset="0"/>
                          <a:cs typeface="Times New Roman" panose="02020603050405020304" pitchFamily="18" charset="0"/>
                        </a:rPr>
                        <a:t> </a:t>
                      </a:r>
                      <a:r>
                        <a:rPr lang="en-GB" sz="1400" dirty="0">
                          <a:effectLst/>
                          <a:latin typeface="Arial" panose="020B0604020202020204" pitchFamily="34" charset="0"/>
                          <a:ea typeface="Calibri" panose="020F0502020204030204" pitchFamily="34" charset="0"/>
                          <a:cs typeface="Times New Roman" panose="02020603050405020304" pitchFamily="18" charset="0"/>
                        </a:rPr>
                        <a:t>DFM in order to verify the model and extract the optical properties. This will be achieved by finding the best match between experimental data and the simulation library from A4.4.1, and using this as a basis for further optimisation between simulation and experimental data in order to improve the results beyond the library solution.</a:t>
                      </a:r>
                      <a:endParaRPr lang="da-DK" sz="1400" dirty="0">
                        <a:effectLst/>
                        <a:latin typeface="Arial" panose="020B0604020202020204" pitchFamily="34" charset="0"/>
                        <a:ea typeface="Calibri" panose="020F0502020204030204" pitchFamily="34" charset="0"/>
                        <a:cs typeface="Times New Roman" panose="02020603050405020304" pitchFamily="18" charset="0"/>
                      </a:endParaRPr>
                    </a:p>
                    <a:p>
                      <a:pPr algn="just">
                        <a:spcBef>
                          <a:spcPts val="300"/>
                        </a:spcBef>
                        <a:spcAft>
                          <a:spcPts val="300"/>
                        </a:spcAft>
                      </a:pPr>
                      <a:r>
                        <a:rPr lang="en-GB" sz="1400" dirty="0">
                          <a:effectLst/>
                          <a:latin typeface="Arial" panose="020B0604020202020204" pitchFamily="34" charset="0"/>
                          <a:ea typeface="Calibri" panose="020F0502020204030204" pitchFamily="34" charset="0"/>
                          <a:cs typeface="Times New Roman" panose="02020603050405020304" pitchFamily="18" charset="0"/>
                        </a:rPr>
                        <a:t>This will be included in the report described in A4.1.2 to be submitted as D7.</a:t>
                      </a:r>
                      <a:endParaRPr lang="da-DK"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300"/>
                        </a:spcBef>
                        <a:spcAft>
                          <a:spcPts val="300"/>
                        </a:spcAft>
                      </a:pPr>
                      <a:r>
                        <a:rPr lang="en-GB" sz="1400" b="1">
                          <a:effectLst/>
                          <a:latin typeface="Arial" panose="020B0604020202020204" pitchFamily="34" charset="0"/>
                          <a:ea typeface="Calibri" panose="020F0502020204030204" pitchFamily="34" charset="0"/>
                          <a:cs typeface="Times New Roman" panose="02020603050405020304" pitchFamily="18" charset="0"/>
                        </a:rPr>
                        <a:t>CSIC</a:t>
                      </a:r>
                      <a:r>
                        <a:rPr lang="en-GB" sz="1400">
                          <a:effectLst/>
                          <a:latin typeface="Arial" panose="020B0604020202020204" pitchFamily="34" charset="0"/>
                          <a:ea typeface="Calibri" panose="020F0502020204030204" pitchFamily="34" charset="0"/>
                          <a:cs typeface="Times New Roman" panose="02020603050405020304" pitchFamily="18" charset="0"/>
                        </a:rPr>
                        <a:t>, DTU,</a:t>
                      </a:r>
                      <a:r>
                        <a:rPr lang="en-GB" sz="1400" b="1">
                          <a:effectLst/>
                          <a:latin typeface="Arial" panose="020B0604020202020204" pitchFamily="34" charset="0"/>
                          <a:ea typeface="Calibri" panose="020F0502020204030204" pitchFamily="34" charset="0"/>
                          <a:cs typeface="Times New Roman" panose="02020603050405020304" pitchFamily="18" charset="0"/>
                        </a:rPr>
                        <a:t> </a:t>
                      </a:r>
                      <a:r>
                        <a:rPr lang="en-GB" sz="1400">
                          <a:effectLst/>
                          <a:latin typeface="Arial" panose="020B0604020202020204" pitchFamily="34" charset="0"/>
                          <a:ea typeface="Calibri" panose="020F0502020204030204" pitchFamily="34" charset="0"/>
                          <a:cs typeface="Times New Roman" panose="02020603050405020304" pitchFamily="18" charset="0"/>
                        </a:rPr>
                        <a:t>DFM</a:t>
                      </a:r>
                      <a:endParaRPr lang="da-DK"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7196639"/>
                  </a:ext>
                </a:extLst>
              </a:tr>
              <a:tr h="0">
                <a:tc>
                  <a:txBody>
                    <a:bodyPr/>
                    <a:lstStyle/>
                    <a:p>
                      <a:pPr algn="l">
                        <a:spcBef>
                          <a:spcPts val="300"/>
                        </a:spcBef>
                        <a:spcAft>
                          <a:spcPts val="300"/>
                        </a:spcAft>
                      </a:pPr>
                      <a:r>
                        <a:rPr lang="en-GB" sz="1400" dirty="0">
                          <a:effectLst/>
                          <a:latin typeface="Arial" panose="020B0604020202020204" pitchFamily="34" charset="0"/>
                          <a:ea typeface="Calibri" panose="020F0502020204030204" pitchFamily="34" charset="0"/>
                          <a:cs typeface="Times New Roman" panose="02020603050405020304" pitchFamily="18" charset="0"/>
                        </a:rPr>
                        <a:t>A4.4.3</a:t>
                      </a:r>
                      <a:endParaRPr lang="da-DK" sz="1400" dirty="0">
                        <a:effectLst/>
                        <a:latin typeface="Arial" panose="020B0604020202020204" pitchFamily="34" charset="0"/>
                        <a:ea typeface="Calibri" panose="020F0502020204030204" pitchFamily="34" charset="0"/>
                        <a:cs typeface="Times New Roman" panose="02020603050405020304" pitchFamily="18" charset="0"/>
                      </a:endParaRPr>
                    </a:p>
                    <a:p>
                      <a:pPr algn="l">
                        <a:spcBef>
                          <a:spcPts val="300"/>
                        </a:spcBef>
                        <a:spcAft>
                          <a:spcPts val="300"/>
                        </a:spcAft>
                      </a:pPr>
                      <a:r>
                        <a:rPr lang="en-GB" sz="1400" dirty="0" smtClean="0">
                          <a:effectLst/>
                          <a:latin typeface="Arial" panose="020B0604020202020204" pitchFamily="34" charset="0"/>
                          <a:ea typeface="Calibri" panose="020F0502020204030204" pitchFamily="34" charset="0"/>
                          <a:cs typeface="Times New Roman" panose="02020603050405020304" pitchFamily="18" charset="0"/>
                        </a:rPr>
                        <a:t>M27-M36</a:t>
                      </a:r>
                      <a:endParaRPr lang="da-DK"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300"/>
                        </a:spcBef>
                        <a:spcAft>
                          <a:spcPts val="300"/>
                        </a:spcAft>
                      </a:pPr>
                      <a:r>
                        <a:rPr lang="en-GB" sz="1400" dirty="0">
                          <a:effectLst/>
                          <a:latin typeface="Arial" panose="020B0604020202020204" pitchFamily="34" charset="0"/>
                          <a:ea typeface="Calibri" panose="020F0502020204030204" pitchFamily="34" charset="0"/>
                          <a:cs typeface="Times New Roman" panose="02020603050405020304" pitchFamily="18" charset="0"/>
                        </a:rPr>
                        <a:t>DTU and CSIC will perform virtual rendering of translucent surfaces based on the data from A4.4.2. The results of this activity and A4.2.3 will be collated and included in a paper that DTU and CSIC will write.</a:t>
                      </a:r>
                      <a:endParaRPr lang="da-DK" sz="1400" dirty="0">
                        <a:effectLst/>
                        <a:latin typeface="Arial" panose="020B0604020202020204" pitchFamily="34" charset="0"/>
                        <a:ea typeface="Calibri" panose="020F0502020204030204" pitchFamily="34" charset="0"/>
                        <a:cs typeface="Times New Roman" panose="02020603050405020304" pitchFamily="18" charset="0"/>
                      </a:endParaRPr>
                    </a:p>
                    <a:p>
                      <a:pPr algn="just">
                        <a:spcBef>
                          <a:spcPts val="300"/>
                        </a:spcBef>
                        <a:spcAft>
                          <a:spcPts val="300"/>
                        </a:spcAft>
                      </a:pPr>
                      <a:r>
                        <a:rPr lang="en-GB" sz="1400" dirty="0">
                          <a:effectLst/>
                          <a:latin typeface="Arial" panose="020B0604020202020204" pitchFamily="34" charset="0"/>
                          <a:ea typeface="Times New Roman" panose="02020603050405020304" pitchFamily="18" charset="0"/>
                          <a:cs typeface="Times New Roman" panose="02020603050405020304" pitchFamily="18" charset="0"/>
                        </a:rPr>
                        <a:t>The paper will be submitted to a peer‑reviewed journal as part of A6.1.3.</a:t>
                      </a:r>
                      <a:endParaRPr lang="da-DK"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300"/>
                        </a:spcBef>
                        <a:spcAft>
                          <a:spcPts val="300"/>
                        </a:spcAft>
                      </a:pPr>
                      <a:r>
                        <a:rPr lang="en-GB" sz="1400" b="1" dirty="0">
                          <a:effectLst/>
                          <a:latin typeface="Arial" panose="020B0604020202020204" pitchFamily="34" charset="0"/>
                          <a:ea typeface="Calibri" panose="020F0502020204030204" pitchFamily="34" charset="0"/>
                          <a:cs typeface="Times New Roman" panose="02020603050405020304" pitchFamily="18" charset="0"/>
                        </a:rPr>
                        <a:t>DTU</a:t>
                      </a:r>
                      <a:r>
                        <a:rPr lang="en-GB" sz="1400" dirty="0">
                          <a:effectLst/>
                          <a:latin typeface="Arial" panose="020B0604020202020204" pitchFamily="34" charset="0"/>
                          <a:ea typeface="Times New Roman" panose="02020603050405020304" pitchFamily="18" charset="0"/>
                          <a:cs typeface="Times New Roman" panose="02020603050405020304" pitchFamily="18" charset="0"/>
                        </a:rPr>
                        <a:t>, CSIC</a:t>
                      </a:r>
                      <a:endParaRPr lang="da-DK"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2812793"/>
                  </a:ext>
                </a:extLst>
              </a:tr>
            </a:tbl>
          </a:graphicData>
        </a:graphic>
      </p:graphicFrame>
      <p:sp>
        <p:nvSpPr>
          <p:cNvPr id="2" name="Slide Number Placeholder 1"/>
          <p:cNvSpPr>
            <a:spLocks noGrp="1"/>
          </p:cNvSpPr>
          <p:nvPr>
            <p:ph type="sldNum" sz="quarter" idx="12"/>
          </p:nvPr>
        </p:nvSpPr>
        <p:spPr/>
        <p:txBody>
          <a:bodyPr/>
          <a:lstStyle/>
          <a:p>
            <a:fld id="{C0538736-FDFF-4448-8663-BBB0BD363308}" type="slidenum">
              <a:rPr lang="da-DK" smtClean="0"/>
              <a:t>11</a:t>
            </a:fld>
            <a:endParaRPr lang="da-DK"/>
          </a:p>
        </p:txBody>
      </p:sp>
    </p:spTree>
    <p:extLst>
      <p:ext uri="{BB962C8B-B14F-4D97-AF65-F5344CB8AC3E}">
        <p14:creationId xmlns:p14="http://schemas.microsoft.com/office/powerpoint/2010/main" val="25031694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255490673"/>
              </p:ext>
            </p:extLst>
          </p:nvPr>
        </p:nvGraphicFramePr>
        <p:xfrm>
          <a:off x="1818908" y="2816678"/>
          <a:ext cx="8424129" cy="814546"/>
        </p:xfrm>
        <a:graphic>
          <a:graphicData uri="http://schemas.openxmlformats.org/drawingml/2006/table">
            <a:tbl>
              <a:tblPr/>
              <a:tblGrid>
                <a:gridCol w="1094798">
                  <a:extLst>
                    <a:ext uri="{9D8B030D-6E8A-4147-A177-3AD203B41FA5}">
                      <a16:colId xmlns:a16="http://schemas.microsoft.com/office/drawing/2014/main" val="2875146167"/>
                    </a:ext>
                  </a:extLst>
                </a:gridCol>
                <a:gridCol w="989746">
                  <a:extLst>
                    <a:ext uri="{9D8B030D-6E8A-4147-A177-3AD203B41FA5}">
                      <a16:colId xmlns:a16="http://schemas.microsoft.com/office/drawing/2014/main" val="2955506535"/>
                    </a:ext>
                  </a:extLst>
                </a:gridCol>
                <a:gridCol w="2707911">
                  <a:extLst>
                    <a:ext uri="{9D8B030D-6E8A-4147-A177-3AD203B41FA5}">
                      <a16:colId xmlns:a16="http://schemas.microsoft.com/office/drawing/2014/main" val="338078081"/>
                    </a:ext>
                  </a:extLst>
                </a:gridCol>
                <a:gridCol w="1471597">
                  <a:extLst>
                    <a:ext uri="{9D8B030D-6E8A-4147-A177-3AD203B41FA5}">
                      <a16:colId xmlns:a16="http://schemas.microsoft.com/office/drawing/2014/main" val="707264124"/>
                    </a:ext>
                  </a:extLst>
                </a:gridCol>
                <a:gridCol w="1230237">
                  <a:extLst>
                    <a:ext uri="{9D8B030D-6E8A-4147-A177-3AD203B41FA5}">
                      <a16:colId xmlns:a16="http://schemas.microsoft.com/office/drawing/2014/main" val="3069797718"/>
                    </a:ext>
                  </a:extLst>
                </a:gridCol>
                <a:gridCol w="929840">
                  <a:extLst>
                    <a:ext uri="{9D8B030D-6E8A-4147-A177-3AD203B41FA5}">
                      <a16:colId xmlns:a16="http://schemas.microsoft.com/office/drawing/2014/main" val="1060987668"/>
                    </a:ext>
                  </a:extLst>
                </a:gridCol>
              </a:tblGrid>
              <a:tr h="814546">
                <a:tc>
                  <a:txBody>
                    <a:bodyPr/>
                    <a:lstStyle/>
                    <a:p>
                      <a:pPr>
                        <a:spcBef>
                          <a:spcPts val="300"/>
                        </a:spcBef>
                        <a:spcAft>
                          <a:spcPts val="300"/>
                        </a:spcAft>
                      </a:pPr>
                      <a:r>
                        <a:rPr lang="en-GB" sz="1400">
                          <a:effectLst/>
                          <a:latin typeface="Arial" panose="020B0604020202020204" pitchFamily="34" charset="0"/>
                          <a:ea typeface="Times New Roman" panose="02020603050405020304" pitchFamily="18" charset="0"/>
                          <a:cs typeface="Times New Roman" panose="02020603050405020304" pitchFamily="18" charset="0"/>
                        </a:rPr>
                        <a:t>Objectives 3, 4</a:t>
                      </a:r>
                      <a:endParaRPr lang="da-DK" sz="1400">
                        <a:effectLst/>
                        <a:latin typeface="Arial" panose="020B0604020202020204" pitchFamily="34" charset="0"/>
                        <a:ea typeface="Times New Roman" panose="02020603050405020304" pitchFamily="18" charset="0"/>
                        <a:cs typeface="Times New Roman" panose="02020603050405020304" pitchFamily="18" charset="0"/>
                      </a:endParaRPr>
                    </a:p>
                    <a:p>
                      <a:pPr>
                        <a:spcBef>
                          <a:spcPts val="300"/>
                        </a:spcBef>
                        <a:spcAft>
                          <a:spcPts val="300"/>
                        </a:spcAft>
                      </a:pPr>
                      <a:r>
                        <a:rPr lang="en-GB" sz="1400">
                          <a:effectLst/>
                          <a:latin typeface="Arial" panose="020B0604020202020204" pitchFamily="34" charset="0"/>
                          <a:ea typeface="Times New Roman" panose="02020603050405020304" pitchFamily="18" charset="0"/>
                          <a:cs typeface="Times New Roman" panose="02020603050405020304" pitchFamily="18" charset="0"/>
                        </a:rPr>
                        <a:t>(A4.1.2)</a:t>
                      </a:r>
                      <a:endParaRPr lang="da-DK"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spcBef>
                          <a:spcPts val="300"/>
                        </a:spcBef>
                        <a:spcAft>
                          <a:spcPts val="300"/>
                        </a:spcAft>
                      </a:pPr>
                      <a:r>
                        <a:rPr lang="en-GB" sz="1400" dirty="0">
                          <a:effectLst/>
                          <a:latin typeface="Arial" panose="020B0604020202020204" pitchFamily="34" charset="0"/>
                          <a:ea typeface="Times New Roman" panose="02020603050405020304" pitchFamily="18" charset="0"/>
                          <a:cs typeface="Times New Roman" panose="02020603050405020304" pitchFamily="18" charset="0"/>
                        </a:rPr>
                        <a:t>D7</a:t>
                      </a:r>
                      <a:endParaRPr lang="da-DK"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spcBef>
                          <a:spcPts val="300"/>
                        </a:spcBef>
                        <a:spcAft>
                          <a:spcPts val="300"/>
                        </a:spcAft>
                      </a:pPr>
                      <a:r>
                        <a:rPr lang="en-GB" sz="1400" dirty="0">
                          <a:effectLst/>
                          <a:latin typeface="Arial" panose="020B0604020202020204" pitchFamily="34" charset="0"/>
                          <a:ea typeface="Times New Roman" panose="02020603050405020304" pitchFamily="18" charset="0"/>
                          <a:cs typeface="Times New Roman" panose="02020603050405020304" pitchFamily="18" charset="0"/>
                        </a:rPr>
                        <a:t>Report on modelling of BRDF scalability, BTDF measurements and BSSRDF measurements</a:t>
                      </a:r>
                      <a:endParaRPr lang="da-DK"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spcBef>
                          <a:spcPts val="300"/>
                        </a:spcBef>
                        <a:spcAft>
                          <a:spcPts val="300"/>
                        </a:spcAft>
                      </a:pPr>
                      <a:r>
                        <a:rPr lang="en-GB" sz="1400" dirty="0">
                          <a:effectLst/>
                          <a:latin typeface="Arial" panose="020B0604020202020204" pitchFamily="34" charset="0"/>
                          <a:ea typeface="Times New Roman" panose="02020603050405020304" pitchFamily="18" charset="0"/>
                          <a:cs typeface="Times New Roman" panose="02020603050405020304" pitchFamily="18" charset="0"/>
                        </a:rPr>
                        <a:t>Report</a:t>
                      </a:r>
                      <a:endParaRPr lang="da-DK"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spcBef>
                          <a:spcPts val="300"/>
                        </a:spcBef>
                        <a:spcAft>
                          <a:spcPts val="300"/>
                        </a:spcAft>
                      </a:pPr>
                      <a:r>
                        <a:rPr lang="en-GB" sz="1400" b="1">
                          <a:effectLst/>
                          <a:latin typeface="Arial" panose="020B0604020202020204" pitchFamily="34" charset="0"/>
                          <a:ea typeface="Times New Roman" panose="02020603050405020304" pitchFamily="18" charset="0"/>
                          <a:cs typeface="Times New Roman" panose="02020603050405020304" pitchFamily="18" charset="0"/>
                        </a:rPr>
                        <a:t>DFM</a:t>
                      </a:r>
                      <a:r>
                        <a:rPr lang="en-GB" sz="1400">
                          <a:effectLst/>
                          <a:latin typeface="Arial" panose="020B0604020202020204" pitchFamily="34" charset="0"/>
                          <a:ea typeface="Times New Roman" panose="02020603050405020304" pitchFamily="18" charset="0"/>
                          <a:cs typeface="Times New Roman" panose="02020603050405020304" pitchFamily="18" charset="0"/>
                        </a:rPr>
                        <a:t>, DTU, KU Leuven, Innventia</a:t>
                      </a:r>
                      <a:endParaRPr lang="da-DK"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spcBef>
                          <a:spcPts val="300"/>
                        </a:spcBef>
                        <a:spcAft>
                          <a:spcPts val="300"/>
                        </a:spcAft>
                      </a:pPr>
                      <a:r>
                        <a:rPr lang="en-GB" sz="1400" dirty="0">
                          <a:effectLst/>
                          <a:latin typeface="Arial" panose="020B0604020202020204" pitchFamily="34" charset="0"/>
                          <a:ea typeface="Times New Roman" panose="02020603050405020304" pitchFamily="18" charset="0"/>
                          <a:cs typeface="Times New Roman" panose="02020603050405020304" pitchFamily="18" charset="0"/>
                        </a:rPr>
                        <a:t>Apr 2022</a:t>
                      </a:r>
                      <a:endParaRPr lang="da-DK" sz="1400" dirty="0">
                        <a:effectLst/>
                        <a:latin typeface="Arial" panose="020B0604020202020204" pitchFamily="34" charset="0"/>
                        <a:ea typeface="Times New Roman" panose="02020603050405020304" pitchFamily="18" charset="0"/>
                        <a:cs typeface="Times New Roman" panose="02020603050405020304" pitchFamily="18" charset="0"/>
                      </a:endParaRPr>
                    </a:p>
                    <a:p>
                      <a:pPr>
                        <a:spcBef>
                          <a:spcPts val="300"/>
                        </a:spcBef>
                        <a:spcAft>
                          <a:spcPts val="300"/>
                        </a:spcAft>
                      </a:pPr>
                      <a:r>
                        <a:rPr lang="en-GB" sz="1400" dirty="0">
                          <a:effectLst/>
                          <a:latin typeface="Arial" panose="020B0604020202020204" pitchFamily="34" charset="0"/>
                          <a:ea typeface="Times New Roman" panose="02020603050405020304" pitchFamily="18" charset="0"/>
                          <a:cs typeface="Times New Roman" panose="02020603050405020304" pitchFamily="18" charset="0"/>
                        </a:rPr>
                        <a:t>(M36)</a:t>
                      </a:r>
                      <a:endParaRPr lang="da-DK"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36077066"/>
                  </a:ext>
                </a:extLst>
              </a:tr>
            </a:tbl>
          </a:graphicData>
        </a:graphic>
      </p:graphicFrame>
      <p:sp>
        <p:nvSpPr>
          <p:cNvPr id="6" name="Title 1"/>
          <p:cNvSpPr>
            <a:spLocks noGrp="1"/>
          </p:cNvSpPr>
          <p:nvPr>
            <p:ph type="title"/>
          </p:nvPr>
        </p:nvSpPr>
        <p:spPr>
          <a:xfrm>
            <a:off x="838200" y="365125"/>
            <a:ext cx="10515600" cy="1325563"/>
          </a:xfrm>
        </p:spPr>
        <p:txBody>
          <a:bodyPr/>
          <a:lstStyle/>
          <a:p>
            <a:pPr lvl="2" algn="l" rtl="0">
              <a:lnSpc>
                <a:spcPct val="90000"/>
              </a:lnSpc>
              <a:spcBef>
                <a:spcPct val="0"/>
              </a:spcBef>
            </a:pPr>
            <a:r>
              <a:rPr lang="en-GB" sz="1800" b="1" dirty="0" smtClean="0"/>
              <a:t>Deliverable in WP4</a:t>
            </a:r>
            <a:r>
              <a:rPr lang="da-DK" sz="1800" b="1" dirty="0"/>
              <a:t/>
            </a:r>
            <a:br>
              <a:rPr lang="da-DK" sz="1800" b="1" dirty="0"/>
            </a:br>
            <a:endParaRPr lang="da-DK" dirty="0"/>
          </a:p>
        </p:txBody>
      </p:sp>
      <p:sp>
        <p:nvSpPr>
          <p:cNvPr id="2" name="Slide Number Placeholder 1"/>
          <p:cNvSpPr>
            <a:spLocks noGrp="1"/>
          </p:cNvSpPr>
          <p:nvPr>
            <p:ph type="sldNum" sz="quarter" idx="12"/>
          </p:nvPr>
        </p:nvSpPr>
        <p:spPr/>
        <p:txBody>
          <a:bodyPr/>
          <a:lstStyle/>
          <a:p>
            <a:fld id="{C0538736-FDFF-4448-8663-BBB0BD363308}" type="slidenum">
              <a:rPr lang="da-DK" smtClean="0"/>
              <a:t>12</a:t>
            </a:fld>
            <a:endParaRPr lang="da-DK"/>
          </a:p>
        </p:txBody>
      </p:sp>
    </p:spTree>
    <p:extLst>
      <p:ext uri="{BB962C8B-B14F-4D97-AF65-F5344CB8AC3E}">
        <p14:creationId xmlns:p14="http://schemas.microsoft.com/office/powerpoint/2010/main" val="1794383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a-DK"/>
          </a:p>
        </p:txBody>
      </p:sp>
      <p:pic>
        <p:nvPicPr>
          <p:cNvPr id="1025"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6887" y="3217252"/>
            <a:ext cx="8658225" cy="295275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0" y="3409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a-DK"/>
          </a:p>
        </p:txBody>
      </p:sp>
      <p:sp>
        <p:nvSpPr>
          <p:cNvPr id="7" name="Title 1"/>
          <p:cNvSpPr>
            <a:spLocks noGrp="1"/>
          </p:cNvSpPr>
          <p:nvPr>
            <p:ph type="title"/>
          </p:nvPr>
        </p:nvSpPr>
        <p:spPr>
          <a:xfrm>
            <a:off x="838200" y="365125"/>
            <a:ext cx="10515600" cy="1325563"/>
          </a:xfrm>
        </p:spPr>
        <p:txBody>
          <a:bodyPr>
            <a:normAutofit/>
          </a:bodyPr>
          <a:lstStyle/>
          <a:p>
            <a:pPr lvl="2" algn="l" rtl="0">
              <a:lnSpc>
                <a:spcPct val="90000"/>
              </a:lnSpc>
              <a:spcBef>
                <a:spcPct val="0"/>
              </a:spcBef>
            </a:pPr>
            <a:r>
              <a:rPr lang="en-US" sz="2400" b="1" dirty="0" smtClean="0"/>
              <a:t>Tasks and Gantt chart</a:t>
            </a:r>
            <a:endParaRPr lang="da-DK" sz="2400" dirty="0"/>
          </a:p>
        </p:txBody>
      </p:sp>
      <p:sp>
        <p:nvSpPr>
          <p:cNvPr id="8" name="Rectangle 7"/>
          <p:cNvSpPr/>
          <p:nvPr/>
        </p:nvSpPr>
        <p:spPr>
          <a:xfrm>
            <a:off x="2179441" y="1513108"/>
            <a:ext cx="5237781" cy="1200329"/>
          </a:xfrm>
          <a:prstGeom prst="rect">
            <a:avLst/>
          </a:prstGeom>
        </p:spPr>
        <p:txBody>
          <a:bodyPr wrap="none">
            <a:spAutoFit/>
          </a:bodyPr>
          <a:lstStyle/>
          <a:p>
            <a:pPr marL="285750" indent="-285750">
              <a:buFont typeface="Arial" panose="020B0604020202020204" pitchFamily="34" charset="0"/>
              <a:buChar char="•"/>
            </a:pPr>
            <a:r>
              <a:rPr lang="en-GB" b="1" dirty="0"/>
              <a:t>Task 4.1: State-of-the-art and model </a:t>
            </a:r>
            <a:r>
              <a:rPr lang="en-GB" b="1" dirty="0" smtClean="0"/>
              <a:t>development</a:t>
            </a:r>
          </a:p>
          <a:p>
            <a:pPr marL="285750" indent="-285750">
              <a:buFont typeface="Arial" panose="020B0604020202020204" pitchFamily="34" charset="0"/>
              <a:buChar char="•"/>
            </a:pPr>
            <a:r>
              <a:rPr lang="en-GB" b="1" dirty="0"/>
              <a:t>Task 4.2: Modelling of BRDF </a:t>
            </a:r>
            <a:r>
              <a:rPr lang="en-GB" b="1" dirty="0" smtClean="0"/>
              <a:t>Scalability</a:t>
            </a:r>
          </a:p>
          <a:p>
            <a:pPr marL="285750" indent="-285750">
              <a:buFont typeface="Arial" panose="020B0604020202020204" pitchFamily="34" charset="0"/>
              <a:buChar char="•"/>
            </a:pPr>
            <a:r>
              <a:rPr lang="en-GB" b="1" dirty="0" smtClean="0"/>
              <a:t>Task </a:t>
            </a:r>
            <a:r>
              <a:rPr lang="en-GB" b="1" dirty="0"/>
              <a:t>4.3: Modelling of BTDF </a:t>
            </a:r>
            <a:r>
              <a:rPr lang="en-GB" b="1" dirty="0" smtClean="0"/>
              <a:t>measurements</a:t>
            </a:r>
          </a:p>
          <a:p>
            <a:pPr marL="285750" indent="-285750">
              <a:buFont typeface="Arial" panose="020B0604020202020204" pitchFamily="34" charset="0"/>
              <a:buChar char="•"/>
            </a:pPr>
            <a:r>
              <a:rPr lang="en-GB" b="1" dirty="0"/>
              <a:t>Task 4.4: Modelling of BSSRDF </a:t>
            </a:r>
            <a:r>
              <a:rPr lang="en-GB" b="1" dirty="0" smtClean="0"/>
              <a:t>measurements</a:t>
            </a:r>
            <a:endParaRPr lang="da-DK" dirty="0"/>
          </a:p>
        </p:txBody>
      </p:sp>
      <p:sp>
        <p:nvSpPr>
          <p:cNvPr id="9" name="Slide Number Placeholder 8"/>
          <p:cNvSpPr>
            <a:spLocks noGrp="1"/>
          </p:cNvSpPr>
          <p:nvPr>
            <p:ph type="sldNum" sz="quarter" idx="12"/>
          </p:nvPr>
        </p:nvSpPr>
        <p:spPr/>
        <p:txBody>
          <a:bodyPr/>
          <a:lstStyle/>
          <a:p>
            <a:fld id="{C0538736-FDFF-4448-8663-BBB0BD363308}" type="slidenum">
              <a:rPr lang="da-DK" smtClean="0"/>
              <a:t>2</a:t>
            </a:fld>
            <a:endParaRPr lang="da-DK"/>
          </a:p>
        </p:txBody>
      </p:sp>
      <p:cxnSp>
        <p:nvCxnSpPr>
          <p:cNvPr id="3" name="Straight Connector 2"/>
          <p:cNvCxnSpPr/>
          <p:nvPr/>
        </p:nvCxnSpPr>
        <p:spPr>
          <a:xfrm>
            <a:off x="4369777" y="2892672"/>
            <a:ext cx="0" cy="3384550"/>
          </a:xfrm>
          <a:prstGeom prst="line">
            <a:avLst/>
          </a:prstGeom>
          <a:ln w="4445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4053252" y="6277222"/>
            <a:ext cx="641838" cy="369332"/>
          </a:xfrm>
          <a:prstGeom prst="rect">
            <a:avLst/>
          </a:prstGeom>
          <a:noFill/>
        </p:spPr>
        <p:txBody>
          <a:bodyPr wrap="square" rtlCol="0">
            <a:spAutoFit/>
          </a:bodyPr>
          <a:lstStyle/>
          <a:p>
            <a:r>
              <a:rPr lang="en-US" dirty="0" smtClean="0">
                <a:solidFill>
                  <a:srgbClr val="FF0000"/>
                </a:solidFill>
              </a:rPr>
              <a:t>Now</a:t>
            </a:r>
            <a:endParaRPr lang="da-DK" dirty="0">
              <a:solidFill>
                <a:srgbClr val="FF0000"/>
              </a:solidFill>
            </a:endParaRPr>
          </a:p>
        </p:txBody>
      </p:sp>
    </p:spTree>
    <p:extLst>
      <p:ext uri="{BB962C8B-B14F-4D97-AF65-F5344CB8AC3E}">
        <p14:creationId xmlns:p14="http://schemas.microsoft.com/office/powerpoint/2010/main" val="3954143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06883"/>
            <a:ext cx="10515600" cy="4351338"/>
          </a:xfrm>
        </p:spPr>
        <p:txBody>
          <a:bodyPr>
            <a:normAutofit/>
          </a:bodyPr>
          <a:lstStyle/>
          <a:p>
            <a:r>
              <a:rPr lang="en-US" sz="2400" b="1" dirty="0" smtClean="0"/>
              <a:t>DFM</a:t>
            </a:r>
            <a:r>
              <a:rPr lang="en-US" sz="2400" dirty="0" smtClean="0"/>
              <a:t> – WP leader, modeling, BRDF scalability</a:t>
            </a:r>
          </a:p>
          <a:p>
            <a:r>
              <a:rPr lang="en-US" sz="2400" b="1" dirty="0" smtClean="0"/>
              <a:t>DTU </a:t>
            </a:r>
            <a:r>
              <a:rPr lang="en-US" sz="2400" dirty="0" smtClean="0"/>
              <a:t>–</a:t>
            </a:r>
            <a:r>
              <a:rPr lang="en-US" sz="2400" b="1" dirty="0" smtClean="0"/>
              <a:t> </a:t>
            </a:r>
            <a:r>
              <a:rPr lang="en-US" sz="2400" dirty="0" smtClean="0"/>
              <a:t>Modelling,</a:t>
            </a:r>
            <a:r>
              <a:rPr lang="en-US" sz="2400" b="1" dirty="0" smtClean="0"/>
              <a:t> </a:t>
            </a:r>
            <a:r>
              <a:rPr lang="en-US" sz="2400" dirty="0" smtClean="0"/>
              <a:t>rendering and BSSRDF</a:t>
            </a:r>
          </a:p>
          <a:p>
            <a:r>
              <a:rPr lang="en-US" sz="2400" b="1" dirty="0" smtClean="0"/>
              <a:t>KU Leuven </a:t>
            </a:r>
            <a:r>
              <a:rPr lang="en-US" sz="2400" dirty="0" smtClean="0"/>
              <a:t>–</a:t>
            </a:r>
            <a:r>
              <a:rPr lang="en-US" sz="2400" b="1" dirty="0" smtClean="0"/>
              <a:t> </a:t>
            </a:r>
            <a:r>
              <a:rPr lang="en-US" sz="2400" dirty="0" smtClean="0"/>
              <a:t>Modeling, comparison of BTDF models</a:t>
            </a:r>
          </a:p>
          <a:p>
            <a:r>
              <a:rPr lang="en-US" sz="2400" b="1" dirty="0" err="1" smtClean="0"/>
              <a:t>Innventia</a:t>
            </a:r>
            <a:r>
              <a:rPr lang="en-US" sz="2400" b="1" dirty="0" smtClean="0"/>
              <a:t> </a:t>
            </a:r>
            <a:r>
              <a:rPr lang="en-US" sz="2400" dirty="0" smtClean="0"/>
              <a:t>– Modeling, BTDF extended </a:t>
            </a:r>
            <a:r>
              <a:rPr lang="en-US" sz="2400" dirty="0" err="1" smtClean="0"/>
              <a:t>Kubelka-Munk</a:t>
            </a:r>
            <a:endParaRPr lang="en-US" sz="2400" dirty="0" smtClean="0"/>
          </a:p>
          <a:p>
            <a:r>
              <a:rPr lang="en-US" sz="2400" b="1" dirty="0" smtClean="0"/>
              <a:t>METAS</a:t>
            </a:r>
            <a:r>
              <a:rPr lang="en-US" sz="2400" dirty="0" smtClean="0"/>
              <a:t> – BRDF measurements</a:t>
            </a:r>
          </a:p>
          <a:p>
            <a:r>
              <a:rPr lang="en-US" sz="2400" b="1" dirty="0" smtClean="0"/>
              <a:t>PTB/Aalto</a:t>
            </a:r>
            <a:r>
              <a:rPr lang="en-US" sz="2400" dirty="0" smtClean="0"/>
              <a:t> – BTDF measurements</a:t>
            </a:r>
          </a:p>
          <a:p>
            <a:r>
              <a:rPr lang="en-US" sz="2400" b="1" dirty="0" smtClean="0"/>
              <a:t>CSIC</a:t>
            </a:r>
            <a:r>
              <a:rPr lang="en-US" sz="2400" dirty="0" smtClean="0"/>
              <a:t> – BSSRDF measurements</a:t>
            </a:r>
            <a:endParaRPr lang="da-DK" sz="2400" dirty="0"/>
          </a:p>
        </p:txBody>
      </p:sp>
      <p:sp>
        <p:nvSpPr>
          <p:cNvPr id="4" name="Slide Number Placeholder 3"/>
          <p:cNvSpPr>
            <a:spLocks noGrp="1"/>
          </p:cNvSpPr>
          <p:nvPr>
            <p:ph type="sldNum" sz="quarter" idx="12"/>
          </p:nvPr>
        </p:nvSpPr>
        <p:spPr/>
        <p:txBody>
          <a:bodyPr/>
          <a:lstStyle/>
          <a:p>
            <a:fld id="{C0538736-FDFF-4448-8663-BBB0BD363308}" type="slidenum">
              <a:rPr lang="da-DK" smtClean="0"/>
              <a:t>3</a:t>
            </a:fld>
            <a:endParaRPr lang="da-DK"/>
          </a:p>
        </p:txBody>
      </p:sp>
      <p:sp>
        <p:nvSpPr>
          <p:cNvPr id="5" name="Title 1"/>
          <p:cNvSpPr>
            <a:spLocks noGrp="1"/>
          </p:cNvSpPr>
          <p:nvPr>
            <p:ph type="title"/>
          </p:nvPr>
        </p:nvSpPr>
        <p:spPr>
          <a:xfrm>
            <a:off x="838200" y="13427"/>
            <a:ext cx="10515600" cy="1325563"/>
          </a:xfrm>
        </p:spPr>
        <p:txBody>
          <a:bodyPr>
            <a:normAutofit/>
          </a:bodyPr>
          <a:lstStyle/>
          <a:p>
            <a:pPr lvl="2" algn="l" rtl="0">
              <a:lnSpc>
                <a:spcPct val="90000"/>
              </a:lnSpc>
              <a:spcBef>
                <a:spcPct val="0"/>
              </a:spcBef>
            </a:pPr>
            <a:r>
              <a:rPr lang="en-US" sz="2400" b="1" dirty="0" smtClean="0"/>
              <a:t>Partners</a:t>
            </a:r>
            <a:endParaRPr lang="da-DK" sz="2400" dirty="0"/>
          </a:p>
        </p:txBody>
      </p:sp>
      <p:graphicFrame>
        <p:nvGraphicFramePr>
          <p:cNvPr id="9" name="Table 8"/>
          <p:cNvGraphicFramePr>
            <a:graphicFrameLocks noGrp="1"/>
          </p:cNvGraphicFramePr>
          <p:nvPr>
            <p:extLst>
              <p:ext uri="{D42A27DB-BD31-4B8C-83A1-F6EECF244321}">
                <p14:modId xmlns:p14="http://schemas.microsoft.com/office/powerpoint/2010/main" val="683423313"/>
              </p:ext>
            </p:extLst>
          </p:nvPr>
        </p:nvGraphicFramePr>
        <p:xfrm>
          <a:off x="369275" y="4741847"/>
          <a:ext cx="10585940" cy="750570"/>
        </p:xfrm>
        <a:graphic>
          <a:graphicData uri="http://schemas.openxmlformats.org/drawingml/2006/table">
            <a:tbl>
              <a:tblPr>
                <a:tableStyleId>{5C22544A-7EE6-4342-B048-85BDC9FD1C3A}</a:tableStyleId>
              </a:tblPr>
              <a:tblGrid>
                <a:gridCol w="444168">
                  <a:extLst>
                    <a:ext uri="{9D8B030D-6E8A-4147-A177-3AD203B41FA5}">
                      <a16:colId xmlns:a16="http://schemas.microsoft.com/office/drawing/2014/main" val="2133839782"/>
                    </a:ext>
                  </a:extLst>
                </a:gridCol>
                <a:gridCol w="1384634">
                  <a:extLst>
                    <a:ext uri="{9D8B030D-6E8A-4147-A177-3AD203B41FA5}">
                      <a16:colId xmlns:a16="http://schemas.microsoft.com/office/drawing/2014/main" val="1564839496"/>
                    </a:ext>
                  </a:extLst>
                </a:gridCol>
                <a:gridCol w="879231">
                  <a:extLst>
                    <a:ext uri="{9D8B030D-6E8A-4147-A177-3AD203B41FA5}">
                      <a16:colId xmlns:a16="http://schemas.microsoft.com/office/drawing/2014/main" val="1180658953"/>
                    </a:ext>
                  </a:extLst>
                </a:gridCol>
                <a:gridCol w="694592">
                  <a:extLst>
                    <a:ext uri="{9D8B030D-6E8A-4147-A177-3AD203B41FA5}">
                      <a16:colId xmlns:a16="http://schemas.microsoft.com/office/drawing/2014/main" val="1969680154"/>
                    </a:ext>
                  </a:extLst>
                </a:gridCol>
                <a:gridCol w="650631">
                  <a:extLst>
                    <a:ext uri="{9D8B030D-6E8A-4147-A177-3AD203B41FA5}">
                      <a16:colId xmlns:a16="http://schemas.microsoft.com/office/drawing/2014/main" val="2912907936"/>
                    </a:ext>
                  </a:extLst>
                </a:gridCol>
                <a:gridCol w="545123">
                  <a:extLst>
                    <a:ext uri="{9D8B030D-6E8A-4147-A177-3AD203B41FA5}">
                      <a16:colId xmlns:a16="http://schemas.microsoft.com/office/drawing/2014/main" val="3797825861"/>
                    </a:ext>
                  </a:extLst>
                </a:gridCol>
                <a:gridCol w="562708">
                  <a:extLst>
                    <a:ext uri="{9D8B030D-6E8A-4147-A177-3AD203B41FA5}">
                      <a16:colId xmlns:a16="http://schemas.microsoft.com/office/drawing/2014/main" val="2151922862"/>
                    </a:ext>
                  </a:extLst>
                </a:gridCol>
                <a:gridCol w="685800">
                  <a:extLst>
                    <a:ext uri="{9D8B030D-6E8A-4147-A177-3AD203B41FA5}">
                      <a16:colId xmlns:a16="http://schemas.microsoft.com/office/drawing/2014/main" val="4084343910"/>
                    </a:ext>
                  </a:extLst>
                </a:gridCol>
                <a:gridCol w="617834">
                  <a:extLst>
                    <a:ext uri="{9D8B030D-6E8A-4147-A177-3AD203B41FA5}">
                      <a16:colId xmlns:a16="http://schemas.microsoft.com/office/drawing/2014/main" val="2690832214"/>
                    </a:ext>
                  </a:extLst>
                </a:gridCol>
                <a:gridCol w="621430">
                  <a:extLst>
                    <a:ext uri="{9D8B030D-6E8A-4147-A177-3AD203B41FA5}">
                      <a16:colId xmlns:a16="http://schemas.microsoft.com/office/drawing/2014/main" val="3845395227"/>
                    </a:ext>
                  </a:extLst>
                </a:gridCol>
                <a:gridCol w="484028">
                  <a:extLst>
                    <a:ext uri="{9D8B030D-6E8A-4147-A177-3AD203B41FA5}">
                      <a16:colId xmlns:a16="http://schemas.microsoft.com/office/drawing/2014/main" val="1975381788"/>
                    </a:ext>
                  </a:extLst>
                </a:gridCol>
                <a:gridCol w="888023">
                  <a:extLst>
                    <a:ext uri="{9D8B030D-6E8A-4147-A177-3AD203B41FA5}">
                      <a16:colId xmlns:a16="http://schemas.microsoft.com/office/drawing/2014/main" val="2285800592"/>
                    </a:ext>
                  </a:extLst>
                </a:gridCol>
                <a:gridCol w="976201">
                  <a:extLst>
                    <a:ext uri="{9D8B030D-6E8A-4147-A177-3AD203B41FA5}">
                      <a16:colId xmlns:a16="http://schemas.microsoft.com/office/drawing/2014/main" val="716108142"/>
                    </a:ext>
                  </a:extLst>
                </a:gridCol>
                <a:gridCol w="445808">
                  <a:extLst>
                    <a:ext uri="{9D8B030D-6E8A-4147-A177-3AD203B41FA5}">
                      <a16:colId xmlns:a16="http://schemas.microsoft.com/office/drawing/2014/main" val="655723092"/>
                    </a:ext>
                  </a:extLst>
                </a:gridCol>
                <a:gridCol w="705729">
                  <a:extLst>
                    <a:ext uri="{9D8B030D-6E8A-4147-A177-3AD203B41FA5}">
                      <a16:colId xmlns:a16="http://schemas.microsoft.com/office/drawing/2014/main" val="4218643627"/>
                    </a:ext>
                  </a:extLst>
                </a:gridCol>
              </a:tblGrid>
              <a:tr h="190500">
                <a:tc>
                  <a:txBody>
                    <a:bodyPr/>
                    <a:lstStyle/>
                    <a:p>
                      <a:pPr algn="l" fontAlgn="b"/>
                      <a:endParaRPr lang="da-DK"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da-DK" sz="1600" u="none" strike="noStrike" dirty="0">
                          <a:effectLst/>
                        </a:rPr>
                        <a:t>Total (EURAMET </a:t>
                      </a:r>
                      <a:r>
                        <a:rPr lang="da-DK" sz="1600" u="none" strike="noStrike" dirty="0" err="1">
                          <a:effectLst/>
                        </a:rPr>
                        <a:t>months</a:t>
                      </a:r>
                      <a:r>
                        <a:rPr lang="da-DK" sz="1600" u="none" strike="noStrike" dirty="0">
                          <a:effectLst/>
                        </a:rPr>
                        <a:t>)</a:t>
                      </a:r>
                      <a:endParaRPr lang="da-DK"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da-DK" sz="1600" u="none" strike="noStrike" dirty="0" smtClean="0">
                          <a:effectLst/>
                        </a:rPr>
                        <a:t>CNAM</a:t>
                      </a:r>
                      <a:endParaRPr lang="da-DK"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da-DK" sz="1600" u="none" strike="noStrike" dirty="0" smtClean="0">
                          <a:effectLst/>
                        </a:rPr>
                        <a:t> </a:t>
                      </a:r>
                      <a:r>
                        <a:rPr lang="da-DK" sz="1600" u="none" strike="noStrike" dirty="0">
                          <a:effectLst/>
                        </a:rPr>
                        <a:t>Aalto</a:t>
                      </a:r>
                      <a:endParaRPr lang="da-DK"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da-DK" sz="1600" u="none" strike="noStrike" dirty="0" smtClean="0">
                          <a:effectLst/>
                        </a:rPr>
                        <a:t>CMI</a:t>
                      </a:r>
                      <a:endParaRPr lang="da-DK"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da-DK" sz="1600" u="none" strike="noStrike" dirty="0" smtClean="0">
                          <a:effectLst/>
                        </a:rPr>
                        <a:t>CSIC</a:t>
                      </a:r>
                      <a:endParaRPr lang="da-DK"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da-DK" sz="1600" u="none" strike="noStrike" dirty="0" smtClean="0">
                          <a:effectLst/>
                        </a:rPr>
                        <a:t>DFM</a:t>
                      </a:r>
                      <a:endParaRPr lang="da-DK"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da-DK" sz="1600" u="none" strike="noStrike" dirty="0" smtClean="0">
                          <a:effectLst/>
                        </a:rPr>
                        <a:t>METAS</a:t>
                      </a:r>
                      <a:endParaRPr lang="da-DK"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da-DK" sz="1600" u="none" strike="noStrike" dirty="0" smtClean="0">
                          <a:effectLst/>
                        </a:rPr>
                        <a:t>PTB</a:t>
                      </a:r>
                      <a:endParaRPr lang="da-DK"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da-DK" sz="1600" u="none" strike="noStrike" dirty="0" smtClean="0">
                          <a:effectLst/>
                        </a:rPr>
                        <a:t>RISE</a:t>
                      </a:r>
                      <a:endParaRPr lang="da-DK"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da-DK" sz="1600" u="none" strike="noStrike" dirty="0" smtClean="0">
                          <a:effectLst/>
                        </a:rPr>
                        <a:t>DTU</a:t>
                      </a:r>
                      <a:endParaRPr lang="da-DK"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da-DK" sz="1600" u="none" strike="noStrike" dirty="0" err="1" smtClean="0">
                          <a:effectLst/>
                        </a:rPr>
                        <a:t>Innventia</a:t>
                      </a:r>
                      <a:endParaRPr lang="da-DK"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da-DK" sz="1600" u="none" strike="noStrike" dirty="0" smtClean="0">
                          <a:effectLst/>
                        </a:rPr>
                        <a:t>KU </a:t>
                      </a:r>
                      <a:r>
                        <a:rPr lang="da-DK" sz="1600" u="none" strike="noStrike" dirty="0" err="1">
                          <a:effectLst/>
                        </a:rPr>
                        <a:t>Leuven</a:t>
                      </a:r>
                      <a:endParaRPr lang="da-DK"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da-DK" sz="1600" u="none" strike="noStrike" dirty="0" smtClean="0">
                          <a:effectLst/>
                        </a:rPr>
                        <a:t>UJM</a:t>
                      </a:r>
                      <a:endParaRPr lang="da-DK"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da-DK" sz="1600" u="none" strike="noStrike" dirty="0" smtClean="0">
                          <a:effectLst/>
                        </a:rPr>
                        <a:t>CI</a:t>
                      </a:r>
                      <a:endParaRPr lang="da-DK"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17264784"/>
                  </a:ext>
                </a:extLst>
              </a:tr>
              <a:tr h="190500">
                <a:tc>
                  <a:txBody>
                    <a:bodyPr/>
                    <a:lstStyle/>
                    <a:p>
                      <a:pPr algn="l" fontAlgn="b"/>
                      <a:r>
                        <a:rPr lang="da-DK" sz="1600" u="none" strike="noStrike">
                          <a:effectLst/>
                        </a:rPr>
                        <a:t>WP4</a:t>
                      </a:r>
                      <a:endParaRPr lang="da-DK"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da-DK" sz="1600" u="none" strike="noStrike" dirty="0">
                          <a:effectLst/>
                        </a:rPr>
                        <a:t>14.7</a:t>
                      </a:r>
                      <a:endParaRPr lang="da-DK"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da-DK"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da-DK" sz="1600" u="none" strike="noStrike" dirty="0">
                          <a:effectLst/>
                        </a:rPr>
                        <a:t>0.5</a:t>
                      </a:r>
                      <a:endParaRPr lang="da-DK"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da-DK"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da-DK" sz="1600" u="none" strike="noStrike" dirty="0">
                          <a:effectLst/>
                        </a:rPr>
                        <a:t>1</a:t>
                      </a:r>
                      <a:endParaRPr lang="da-DK"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da-DK" sz="1600" u="none" strike="noStrike" dirty="0">
                          <a:effectLst/>
                        </a:rPr>
                        <a:t>3</a:t>
                      </a:r>
                      <a:endParaRPr lang="da-DK"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da-DK" sz="1600" u="none" strike="noStrike" dirty="0">
                          <a:effectLst/>
                        </a:rPr>
                        <a:t>1</a:t>
                      </a:r>
                      <a:endParaRPr lang="da-DK"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da-DK" sz="1600" u="none" strike="noStrike" dirty="0">
                          <a:effectLst/>
                        </a:rPr>
                        <a:t>0.5</a:t>
                      </a:r>
                      <a:endParaRPr lang="da-DK"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da-DK"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da-DK" sz="1600" u="none" strike="noStrike">
                          <a:effectLst/>
                        </a:rPr>
                        <a:t>4.4</a:t>
                      </a:r>
                      <a:endParaRPr lang="da-DK"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da-DK" sz="1600" u="none" strike="noStrike">
                          <a:effectLst/>
                        </a:rPr>
                        <a:t>2</a:t>
                      </a:r>
                      <a:endParaRPr lang="da-DK"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da-DK" sz="1600" u="none" strike="noStrike" dirty="0">
                          <a:effectLst/>
                        </a:rPr>
                        <a:t>1.9</a:t>
                      </a:r>
                      <a:endParaRPr lang="da-DK"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da-DK" sz="1600" u="none" strike="noStrike" dirty="0">
                          <a:effectLst/>
                        </a:rPr>
                        <a:t> </a:t>
                      </a:r>
                      <a:endParaRPr lang="da-DK"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da-DK" sz="1600" u="none" strike="noStrike" dirty="0">
                          <a:effectLst/>
                        </a:rPr>
                        <a:t>0.4</a:t>
                      </a:r>
                      <a:endParaRPr lang="da-DK"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29283439"/>
                  </a:ext>
                </a:extLst>
              </a:tr>
            </a:tbl>
          </a:graphicData>
        </a:graphic>
      </p:graphicFrame>
    </p:spTree>
    <p:extLst>
      <p:ext uri="{BB962C8B-B14F-4D97-AF65-F5344CB8AC3E}">
        <p14:creationId xmlns:p14="http://schemas.microsoft.com/office/powerpoint/2010/main" val="1864918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2" algn="l" rtl="0">
              <a:lnSpc>
                <a:spcPct val="90000"/>
              </a:lnSpc>
              <a:spcBef>
                <a:spcPct val="0"/>
              </a:spcBef>
            </a:pPr>
            <a:r>
              <a:rPr lang="en-GB" sz="2400" b="1" dirty="0"/>
              <a:t>Task 4.1: State-of-the-art and model development</a:t>
            </a:r>
            <a:r>
              <a:rPr lang="da-DK" sz="2400" b="1" dirty="0"/>
              <a:t/>
            </a:r>
            <a:br>
              <a:rPr lang="da-DK" sz="2400" b="1" dirty="0"/>
            </a:br>
            <a:endParaRPr lang="da-DK" sz="2400" dirty="0"/>
          </a:p>
        </p:txBody>
      </p:sp>
      <p:sp>
        <p:nvSpPr>
          <p:cNvPr id="3" name="Content Placeholder 2"/>
          <p:cNvSpPr>
            <a:spLocks noGrp="1"/>
          </p:cNvSpPr>
          <p:nvPr>
            <p:ph idx="1"/>
          </p:nvPr>
        </p:nvSpPr>
        <p:spPr/>
        <p:txBody>
          <a:bodyPr/>
          <a:lstStyle/>
          <a:p>
            <a:pPr marL="0" indent="0">
              <a:buNone/>
            </a:pPr>
            <a:r>
              <a:rPr lang="en-GB" sz="2400" dirty="0"/>
              <a:t>The aim of this task is to review the state-of-the-art in light scattering modelling in order to be able to develop further models which are universally applicable. Current models are limited to single scattering/diffraction events. For simulation of subsurface scattering (BTDF and BSSRDF), multiple scattering events must be taken into account.</a:t>
            </a:r>
            <a:endParaRPr lang="da-DK" sz="2400" dirty="0"/>
          </a:p>
          <a:p>
            <a:endParaRPr lang="da-DK" dirty="0"/>
          </a:p>
        </p:txBody>
      </p:sp>
      <p:sp>
        <p:nvSpPr>
          <p:cNvPr id="4" name="Slide Number Placeholder 3"/>
          <p:cNvSpPr>
            <a:spLocks noGrp="1"/>
          </p:cNvSpPr>
          <p:nvPr>
            <p:ph type="sldNum" sz="quarter" idx="12"/>
          </p:nvPr>
        </p:nvSpPr>
        <p:spPr/>
        <p:txBody>
          <a:bodyPr/>
          <a:lstStyle/>
          <a:p>
            <a:fld id="{C0538736-FDFF-4448-8663-BBB0BD363308}" type="slidenum">
              <a:rPr lang="da-DK" smtClean="0"/>
              <a:t>4</a:t>
            </a:fld>
            <a:endParaRPr lang="da-DK"/>
          </a:p>
        </p:txBody>
      </p:sp>
    </p:spTree>
    <p:extLst>
      <p:ext uri="{BB962C8B-B14F-4D97-AF65-F5344CB8AC3E}">
        <p14:creationId xmlns:p14="http://schemas.microsoft.com/office/powerpoint/2010/main" val="3332025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373112171"/>
              </p:ext>
            </p:extLst>
          </p:nvPr>
        </p:nvGraphicFramePr>
        <p:xfrm>
          <a:off x="1064234" y="960914"/>
          <a:ext cx="9600835" cy="5151120"/>
        </p:xfrm>
        <a:graphic>
          <a:graphicData uri="http://schemas.openxmlformats.org/drawingml/2006/table">
            <a:tbl>
              <a:tblPr firstRow="1" firstCol="1" bandRow="1"/>
              <a:tblGrid>
                <a:gridCol w="984089">
                  <a:extLst>
                    <a:ext uri="{9D8B030D-6E8A-4147-A177-3AD203B41FA5}">
                      <a16:colId xmlns:a16="http://schemas.microsoft.com/office/drawing/2014/main" val="513126842"/>
                    </a:ext>
                  </a:extLst>
                </a:gridCol>
                <a:gridCol w="7063919">
                  <a:extLst>
                    <a:ext uri="{9D8B030D-6E8A-4147-A177-3AD203B41FA5}">
                      <a16:colId xmlns:a16="http://schemas.microsoft.com/office/drawing/2014/main" val="1214851891"/>
                    </a:ext>
                  </a:extLst>
                </a:gridCol>
                <a:gridCol w="1552827">
                  <a:extLst>
                    <a:ext uri="{9D8B030D-6E8A-4147-A177-3AD203B41FA5}">
                      <a16:colId xmlns:a16="http://schemas.microsoft.com/office/drawing/2014/main" val="2054177607"/>
                    </a:ext>
                  </a:extLst>
                </a:gridCol>
              </a:tblGrid>
              <a:tr h="0">
                <a:tc>
                  <a:txBody>
                    <a:bodyPr/>
                    <a:lstStyle/>
                    <a:p>
                      <a:pPr>
                        <a:spcBef>
                          <a:spcPts val="300"/>
                        </a:spcBef>
                        <a:spcAft>
                          <a:spcPts val="300"/>
                        </a:spcAft>
                      </a:pPr>
                      <a:r>
                        <a:rPr lang="en-GB" sz="1400" b="1">
                          <a:effectLst/>
                          <a:latin typeface="Arial" panose="020B0604020202020204" pitchFamily="34" charset="0"/>
                          <a:ea typeface="Calibri" panose="020F0502020204030204" pitchFamily="34" charset="0"/>
                          <a:cs typeface="Times New Roman" panose="02020603050405020304" pitchFamily="18" charset="0"/>
                        </a:rPr>
                        <a:t>Activity number</a:t>
                      </a:r>
                      <a:endParaRPr lang="da-DK"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00"/>
                        </a:spcBef>
                        <a:spcAft>
                          <a:spcPts val="300"/>
                        </a:spcAft>
                      </a:pPr>
                      <a:r>
                        <a:rPr lang="en-GB" sz="1400" b="1">
                          <a:effectLst/>
                          <a:latin typeface="Arial" panose="020B0604020202020204" pitchFamily="34" charset="0"/>
                          <a:ea typeface="Calibri" panose="020F0502020204030204" pitchFamily="34" charset="0"/>
                          <a:cs typeface="Times New Roman" panose="02020603050405020304" pitchFamily="18" charset="0"/>
                        </a:rPr>
                        <a:t>Activity description</a:t>
                      </a:r>
                      <a:endParaRPr lang="da-DK"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00"/>
                        </a:spcBef>
                        <a:spcAft>
                          <a:spcPts val="300"/>
                        </a:spcAft>
                      </a:pPr>
                      <a:r>
                        <a:rPr lang="en-GB" sz="1400" b="1">
                          <a:effectLst/>
                          <a:latin typeface="Arial" panose="020B0604020202020204" pitchFamily="34" charset="0"/>
                          <a:ea typeface="Calibri" panose="020F0502020204030204" pitchFamily="34" charset="0"/>
                          <a:cs typeface="Arial" panose="020B0604020202020204" pitchFamily="34" charset="0"/>
                        </a:rPr>
                        <a:t>Partners (Lead in bold)</a:t>
                      </a:r>
                      <a:endParaRPr lang="da-DK"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31413093"/>
                  </a:ext>
                </a:extLst>
              </a:tr>
              <a:tr h="0">
                <a:tc>
                  <a:txBody>
                    <a:bodyPr/>
                    <a:lstStyle/>
                    <a:p>
                      <a:pPr algn="l">
                        <a:spcBef>
                          <a:spcPts val="300"/>
                        </a:spcBef>
                        <a:spcAft>
                          <a:spcPts val="300"/>
                        </a:spcAft>
                      </a:pPr>
                      <a:r>
                        <a:rPr lang="en-GB" sz="1400" dirty="0">
                          <a:effectLst/>
                          <a:latin typeface="Arial" panose="020B0604020202020204" pitchFamily="34" charset="0"/>
                          <a:ea typeface="Calibri" panose="020F0502020204030204" pitchFamily="34" charset="0"/>
                          <a:cs typeface="Times New Roman" panose="02020603050405020304" pitchFamily="18" charset="0"/>
                        </a:rPr>
                        <a:t>A4.1.1</a:t>
                      </a:r>
                      <a:endParaRPr lang="da-DK" sz="1400" dirty="0">
                        <a:effectLst/>
                        <a:latin typeface="Arial" panose="020B0604020202020204" pitchFamily="34" charset="0"/>
                        <a:ea typeface="Calibri" panose="020F0502020204030204" pitchFamily="34" charset="0"/>
                        <a:cs typeface="Times New Roman" panose="02020603050405020304" pitchFamily="18" charset="0"/>
                      </a:endParaRPr>
                    </a:p>
                    <a:p>
                      <a:pPr algn="l">
                        <a:spcBef>
                          <a:spcPts val="300"/>
                        </a:spcBef>
                        <a:spcAft>
                          <a:spcPts val="300"/>
                        </a:spcAft>
                      </a:pPr>
                      <a:r>
                        <a:rPr lang="en-GB" sz="1400" dirty="0" smtClean="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M1</a:t>
                      </a:r>
                      <a:r>
                        <a:rPr lang="en-GB" sz="1400" dirty="0" smtClean="0">
                          <a:effectLst/>
                          <a:latin typeface="Arial" panose="020B0604020202020204" pitchFamily="34" charset="0"/>
                          <a:ea typeface="Calibri" panose="020F0502020204030204" pitchFamily="34" charset="0"/>
                          <a:cs typeface="Times New Roman" panose="02020603050405020304" pitchFamily="18" charset="0"/>
                        </a:rPr>
                        <a:t>-M8</a:t>
                      </a:r>
                      <a:endParaRPr lang="da-DK"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300"/>
                        </a:spcBef>
                        <a:spcAft>
                          <a:spcPts val="300"/>
                        </a:spcAft>
                      </a:pPr>
                      <a:r>
                        <a:rPr lang="en-GB" sz="1400" dirty="0">
                          <a:effectLst/>
                          <a:latin typeface="Arial" panose="020B0604020202020204" pitchFamily="34" charset="0"/>
                          <a:ea typeface="Calibri" panose="020F0502020204030204" pitchFamily="34" charset="0"/>
                          <a:cs typeface="Times New Roman" panose="02020603050405020304" pitchFamily="18" charset="0"/>
                        </a:rPr>
                        <a:t>DFM with input from DTU, KU Leuven, and </a:t>
                      </a:r>
                      <a:r>
                        <a:rPr lang="en-GB" sz="1400" dirty="0" err="1">
                          <a:effectLst/>
                          <a:latin typeface="Arial" panose="020B0604020202020204" pitchFamily="34" charset="0"/>
                          <a:ea typeface="Calibri" panose="020F0502020204030204" pitchFamily="34" charset="0"/>
                          <a:cs typeface="Times New Roman" panose="02020603050405020304" pitchFamily="18" charset="0"/>
                        </a:rPr>
                        <a:t>Innventia</a:t>
                      </a:r>
                      <a:r>
                        <a:rPr lang="en-GB" sz="1400" dirty="0">
                          <a:effectLst/>
                          <a:latin typeface="Arial" panose="020B0604020202020204" pitchFamily="34" charset="0"/>
                          <a:ea typeface="Calibri" panose="020F0502020204030204" pitchFamily="34" charset="0"/>
                          <a:cs typeface="Times New Roman" panose="02020603050405020304" pitchFamily="18" charset="0"/>
                        </a:rPr>
                        <a:t>, will perform a literature study to determine the state-of-the art in the field of modelling of light diffraction and propagation, with a special emphasis on translucent materials. </a:t>
                      </a:r>
                      <a:r>
                        <a:rPr lang="en-GB" sz="1400" dirty="0">
                          <a:effectLst/>
                          <a:latin typeface="Arial" panose="020B0604020202020204" pitchFamily="34" charset="0"/>
                          <a:ea typeface="Times New Roman" panose="02020603050405020304" pitchFamily="18" charset="0"/>
                          <a:cs typeface="Times New Roman" panose="02020603050405020304" pitchFamily="18" charset="0"/>
                        </a:rPr>
                        <a:t>Different types of models will form the basis for the development of new models in A4.2.1, A4.3.2 and A4.4.1. These include:</a:t>
                      </a:r>
                      <a:endParaRPr lang="da-DK" sz="14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spcBef>
                          <a:spcPts val="600"/>
                        </a:spcBef>
                        <a:spcAft>
                          <a:spcPts val="0"/>
                        </a:spcAft>
                        <a:buFont typeface="Symbol" panose="05050102010706020507" pitchFamily="18" charset="2"/>
                        <a:buChar char=""/>
                      </a:pPr>
                      <a:r>
                        <a:rPr lang="en-GB" sz="1400" dirty="0">
                          <a:effectLst/>
                          <a:latin typeface="Arial" panose="020B0604020202020204" pitchFamily="34" charset="0"/>
                          <a:ea typeface="Times New Roman" panose="02020603050405020304" pitchFamily="18" charset="0"/>
                          <a:cs typeface="Times New Roman" panose="02020603050405020304" pitchFamily="18" charset="0"/>
                        </a:rPr>
                        <a:t>General solutions such as Monte Carlo path tracing, aperiodic rigorous coupled-wave analysis (ARCWA) and finite difference time domain (FDTD) solutions</a:t>
                      </a:r>
                      <a:endParaRPr lang="da-DK" sz="16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spcBef>
                          <a:spcPts val="600"/>
                        </a:spcBef>
                        <a:spcAft>
                          <a:spcPts val="0"/>
                        </a:spcAft>
                        <a:buFont typeface="Symbol" panose="05050102010706020507" pitchFamily="18" charset="2"/>
                        <a:buChar char=""/>
                      </a:pPr>
                      <a:r>
                        <a:rPr lang="en-GB" sz="1400" dirty="0">
                          <a:effectLst/>
                          <a:latin typeface="Arial" panose="020B0604020202020204" pitchFamily="34" charset="0"/>
                          <a:ea typeface="Times New Roman" panose="02020603050405020304" pitchFamily="18" charset="0"/>
                          <a:cs typeface="Times New Roman" panose="02020603050405020304" pitchFamily="18" charset="0"/>
                        </a:rPr>
                        <a:t>Surface scatter methods like </a:t>
                      </a:r>
                      <a:r>
                        <a:rPr lang="en-GB" sz="1400" dirty="0" err="1">
                          <a:effectLst/>
                          <a:latin typeface="Arial" panose="020B0604020202020204" pitchFamily="34" charset="0"/>
                          <a:ea typeface="Times New Roman" panose="02020603050405020304" pitchFamily="18" charset="0"/>
                          <a:cs typeface="Times New Roman" panose="02020603050405020304" pitchFamily="18" charset="0"/>
                        </a:rPr>
                        <a:t>microfacet</a:t>
                      </a:r>
                      <a:r>
                        <a:rPr lang="en-GB" sz="1400" dirty="0">
                          <a:effectLst/>
                          <a:latin typeface="Arial" panose="020B0604020202020204" pitchFamily="34" charset="0"/>
                          <a:ea typeface="Times New Roman" panose="02020603050405020304" pitchFamily="18" charset="0"/>
                          <a:cs typeface="Times New Roman" panose="02020603050405020304" pitchFamily="18" charset="0"/>
                        </a:rPr>
                        <a:t> models, and Rayleigh-Rice and Harvey-Shack models</a:t>
                      </a:r>
                      <a:endParaRPr lang="da-DK" sz="16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n-GB" sz="1400" dirty="0">
                          <a:effectLst/>
                          <a:latin typeface="Arial" panose="020B0604020202020204" pitchFamily="34" charset="0"/>
                          <a:ea typeface="Times New Roman" panose="02020603050405020304" pitchFamily="18" charset="0"/>
                          <a:cs typeface="Times New Roman" panose="02020603050405020304" pitchFamily="18" charset="0"/>
                        </a:rPr>
                        <a:t>Colloidal suspension methods: Radiative transfer equation and Lorenz-Mie methods</a:t>
                      </a:r>
                      <a:endParaRPr lang="da-DK" sz="16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spcBef>
                          <a:spcPts val="300"/>
                        </a:spcBef>
                        <a:spcAft>
                          <a:spcPts val="300"/>
                        </a:spcAft>
                      </a:pPr>
                      <a:r>
                        <a:rPr lang="en-GB" sz="1400" dirty="0">
                          <a:effectLst/>
                          <a:latin typeface="Arial" panose="020B0604020202020204" pitchFamily="34" charset="0"/>
                          <a:ea typeface="Calibri" panose="020F0502020204030204" pitchFamily="34" charset="0"/>
                          <a:cs typeface="Times New Roman" panose="02020603050405020304" pitchFamily="18" charset="0"/>
                        </a:rPr>
                        <a:t>The results will feed into A3.3.3, A4.1.2, and into A4.2.1, A4.3.1 and A4.4.1 where models will be developed and applied to measured data.</a:t>
                      </a:r>
                      <a:endParaRPr lang="da-DK"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300"/>
                        </a:spcBef>
                        <a:spcAft>
                          <a:spcPts val="300"/>
                        </a:spcAft>
                      </a:pPr>
                      <a:r>
                        <a:rPr lang="en-GB" sz="1400" b="1">
                          <a:effectLst/>
                          <a:latin typeface="Arial" panose="020B0604020202020204" pitchFamily="34" charset="0"/>
                          <a:ea typeface="Calibri" panose="020F0502020204030204" pitchFamily="34" charset="0"/>
                          <a:cs typeface="Times New Roman" panose="02020603050405020304" pitchFamily="18" charset="0"/>
                        </a:rPr>
                        <a:t>DFM</a:t>
                      </a:r>
                      <a:r>
                        <a:rPr lang="en-GB" sz="1400">
                          <a:effectLst/>
                          <a:latin typeface="Arial" panose="020B0604020202020204" pitchFamily="34" charset="0"/>
                          <a:ea typeface="Calibri" panose="020F0502020204030204" pitchFamily="34" charset="0"/>
                          <a:cs typeface="Times New Roman" panose="02020603050405020304" pitchFamily="18" charset="0"/>
                        </a:rPr>
                        <a:t>, DTU, KU Leuven, Innventia</a:t>
                      </a:r>
                      <a:endParaRPr lang="da-DK"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2964187"/>
                  </a:ext>
                </a:extLst>
              </a:tr>
              <a:tr h="0">
                <a:tc>
                  <a:txBody>
                    <a:bodyPr/>
                    <a:lstStyle/>
                    <a:p>
                      <a:pPr algn="l">
                        <a:spcBef>
                          <a:spcPts val="300"/>
                        </a:spcBef>
                        <a:spcAft>
                          <a:spcPts val="300"/>
                        </a:spcAft>
                      </a:pPr>
                      <a:r>
                        <a:rPr lang="en-GB" sz="1400" dirty="0">
                          <a:effectLst/>
                          <a:latin typeface="Arial" panose="020B0604020202020204" pitchFamily="34" charset="0"/>
                          <a:ea typeface="Calibri" panose="020F0502020204030204" pitchFamily="34" charset="0"/>
                          <a:cs typeface="Times New Roman" panose="02020603050405020304" pitchFamily="18" charset="0"/>
                        </a:rPr>
                        <a:t>A4.1.2</a:t>
                      </a:r>
                      <a:endParaRPr lang="da-DK" sz="1400" dirty="0">
                        <a:effectLst/>
                        <a:latin typeface="Arial" panose="020B0604020202020204" pitchFamily="34" charset="0"/>
                        <a:ea typeface="Calibri" panose="020F0502020204030204" pitchFamily="34" charset="0"/>
                        <a:cs typeface="Times New Roman" panose="02020603050405020304" pitchFamily="18" charset="0"/>
                      </a:endParaRPr>
                    </a:p>
                    <a:p>
                      <a:pPr algn="l">
                        <a:spcBef>
                          <a:spcPts val="300"/>
                        </a:spcBef>
                        <a:spcAft>
                          <a:spcPts val="300"/>
                        </a:spcAft>
                      </a:pPr>
                      <a:r>
                        <a:rPr lang="en-GB" sz="1400" dirty="0" smtClean="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M9</a:t>
                      </a:r>
                      <a:r>
                        <a:rPr lang="en-GB" sz="1400" dirty="0" smtClean="0">
                          <a:effectLst/>
                          <a:latin typeface="Arial" panose="020B0604020202020204" pitchFamily="34" charset="0"/>
                          <a:ea typeface="Calibri" panose="020F0502020204030204" pitchFamily="34" charset="0"/>
                          <a:cs typeface="Times New Roman" panose="02020603050405020304" pitchFamily="18" charset="0"/>
                        </a:rPr>
                        <a:t>-M36</a:t>
                      </a:r>
                      <a:endParaRPr lang="da-DK"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300"/>
                        </a:spcBef>
                        <a:spcAft>
                          <a:spcPts val="300"/>
                        </a:spcAft>
                      </a:pPr>
                      <a:r>
                        <a:rPr lang="en-GB" sz="1400" dirty="0">
                          <a:effectLst/>
                          <a:latin typeface="Arial" panose="020B0604020202020204" pitchFamily="34" charset="0"/>
                          <a:ea typeface="Calibri" panose="020F0502020204030204" pitchFamily="34" charset="0"/>
                          <a:cs typeface="Times New Roman" panose="02020603050405020304" pitchFamily="18" charset="0"/>
                        </a:rPr>
                        <a:t>DFM, DTU, KU Leuven and </a:t>
                      </a:r>
                      <a:r>
                        <a:rPr lang="en-GB" sz="1400" dirty="0" err="1">
                          <a:effectLst/>
                          <a:latin typeface="Arial" panose="020B0604020202020204" pitchFamily="34" charset="0"/>
                          <a:ea typeface="Calibri" panose="020F0502020204030204" pitchFamily="34" charset="0"/>
                          <a:cs typeface="Times New Roman" panose="02020603050405020304" pitchFamily="18" charset="0"/>
                        </a:rPr>
                        <a:t>Innventia</a:t>
                      </a:r>
                      <a:r>
                        <a:rPr lang="en-GB" sz="1400" dirty="0">
                          <a:effectLst/>
                          <a:latin typeface="Arial" panose="020B0604020202020204" pitchFamily="34" charset="0"/>
                          <a:ea typeface="Calibri" panose="020F0502020204030204" pitchFamily="34" charset="0"/>
                          <a:cs typeface="Times New Roman" panose="02020603050405020304" pitchFamily="18" charset="0"/>
                        </a:rPr>
                        <a:t> will collate the main findings of the literature study on the current state-of-the-art in modelling of light propagation in translucent materials performed in A4.1.1. DFM, in collaboration with DTU, KU Leuven and </a:t>
                      </a:r>
                      <a:r>
                        <a:rPr lang="en-GB" sz="1400" dirty="0" err="1">
                          <a:effectLst/>
                          <a:latin typeface="Arial" panose="020B0604020202020204" pitchFamily="34" charset="0"/>
                          <a:ea typeface="Calibri" panose="020F0502020204030204" pitchFamily="34" charset="0"/>
                          <a:cs typeface="Times New Roman" panose="02020603050405020304" pitchFamily="18" charset="0"/>
                        </a:rPr>
                        <a:t>Innventia</a:t>
                      </a:r>
                      <a:r>
                        <a:rPr lang="en-GB" sz="1400" dirty="0">
                          <a:effectLst/>
                          <a:latin typeface="Arial" panose="020B0604020202020204" pitchFamily="34" charset="0"/>
                          <a:ea typeface="Calibri" panose="020F0502020204030204" pitchFamily="34" charset="0"/>
                          <a:cs typeface="Times New Roman" panose="02020603050405020304" pitchFamily="18" charset="0"/>
                        </a:rPr>
                        <a:t>, will then write a report on this, which will include results of model development and comparisons to experimental data as described in A4.2.2, A4.3.1 and A4.4.2. </a:t>
                      </a:r>
                      <a:endParaRPr lang="da-DK" sz="1400" dirty="0">
                        <a:effectLst/>
                        <a:latin typeface="Arial" panose="020B0604020202020204" pitchFamily="34" charset="0"/>
                        <a:ea typeface="Calibri" panose="020F0502020204030204" pitchFamily="34" charset="0"/>
                        <a:cs typeface="Times New Roman" panose="02020603050405020304" pitchFamily="18" charset="0"/>
                      </a:endParaRPr>
                    </a:p>
                    <a:p>
                      <a:pPr algn="just">
                        <a:spcBef>
                          <a:spcPts val="300"/>
                        </a:spcBef>
                        <a:spcAft>
                          <a:spcPts val="300"/>
                        </a:spcAft>
                      </a:pPr>
                      <a:r>
                        <a:rPr lang="en-GB" sz="1400" dirty="0">
                          <a:effectLst/>
                          <a:latin typeface="Arial" panose="020B0604020202020204" pitchFamily="34" charset="0"/>
                          <a:ea typeface="Calibri" panose="020F0502020204030204" pitchFamily="34" charset="0"/>
                          <a:cs typeface="Times New Roman" panose="02020603050405020304" pitchFamily="18" charset="0"/>
                        </a:rPr>
                        <a:t>DFM will send the report to the coordinator, who will get it agreed within the consortium. The coordinator, on behalf of DFM, DTU, KU Leuven and </a:t>
                      </a:r>
                      <a:r>
                        <a:rPr lang="en-GB" sz="1400" dirty="0" err="1">
                          <a:effectLst/>
                          <a:latin typeface="Arial" panose="020B0604020202020204" pitchFamily="34" charset="0"/>
                          <a:ea typeface="Calibri" panose="020F0502020204030204" pitchFamily="34" charset="0"/>
                          <a:cs typeface="Times New Roman" panose="02020603050405020304" pitchFamily="18" charset="0"/>
                        </a:rPr>
                        <a:t>Innventia</a:t>
                      </a:r>
                      <a:r>
                        <a:rPr lang="en-GB" sz="1400" dirty="0">
                          <a:effectLst/>
                          <a:latin typeface="Arial" panose="020B0604020202020204" pitchFamily="34" charset="0"/>
                          <a:ea typeface="Calibri" panose="020F0502020204030204" pitchFamily="34" charset="0"/>
                          <a:cs typeface="Times New Roman" panose="02020603050405020304" pitchFamily="18" charset="0"/>
                        </a:rPr>
                        <a:t>, will then submit the report to EURAMET as </a:t>
                      </a:r>
                      <a:r>
                        <a:rPr lang="en-GB" sz="1400" b="1" dirty="0">
                          <a:effectLst/>
                          <a:latin typeface="Arial" panose="020B0604020202020204" pitchFamily="34" charset="0"/>
                          <a:ea typeface="Calibri" panose="020F0502020204030204" pitchFamily="34" charset="0"/>
                          <a:cs typeface="Times New Roman" panose="02020603050405020304" pitchFamily="18" charset="0"/>
                        </a:rPr>
                        <a:t>D7</a:t>
                      </a:r>
                      <a:r>
                        <a:rPr lang="en-GB" sz="1400" dirty="0">
                          <a:effectLst/>
                          <a:latin typeface="Arial" panose="020B0604020202020204" pitchFamily="34" charset="0"/>
                          <a:ea typeface="Calibri" panose="020F0502020204030204" pitchFamily="34" charset="0"/>
                          <a:cs typeface="Times New Roman" panose="02020603050405020304" pitchFamily="18" charset="0"/>
                        </a:rPr>
                        <a:t> </a:t>
                      </a:r>
                      <a:r>
                        <a:rPr lang="en-GB" sz="1400" i="1" dirty="0">
                          <a:effectLst/>
                          <a:latin typeface="Arial" panose="020B0604020202020204" pitchFamily="34" charset="0"/>
                          <a:ea typeface="Calibri" panose="020F0502020204030204" pitchFamily="34" charset="0"/>
                          <a:cs typeface="Times New Roman" panose="02020603050405020304" pitchFamily="18" charset="0"/>
                        </a:rPr>
                        <a:t>‘Report on modelling of BRDF scalability, BTDF measurements and BSSRDF measurements”.</a:t>
                      </a:r>
                      <a:endParaRPr lang="da-DK"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300"/>
                        </a:spcBef>
                        <a:spcAft>
                          <a:spcPts val="300"/>
                        </a:spcAft>
                      </a:pPr>
                      <a:r>
                        <a:rPr lang="en-GB" sz="1400" b="1" dirty="0">
                          <a:effectLst/>
                          <a:latin typeface="Arial" panose="020B0604020202020204" pitchFamily="34" charset="0"/>
                          <a:ea typeface="Calibri" panose="020F0502020204030204" pitchFamily="34" charset="0"/>
                          <a:cs typeface="Times New Roman" panose="02020603050405020304" pitchFamily="18" charset="0"/>
                        </a:rPr>
                        <a:t>DFM</a:t>
                      </a:r>
                      <a:r>
                        <a:rPr lang="en-GB" sz="1400" dirty="0">
                          <a:effectLst/>
                          <a:latin typeface="Arial" panose="020B0604020202020204" pitchFamily="34" charset="0"/>
                          <a:ea typeface="Calibri" panose="020F0502020204030204" pitchFamily="34" charset="0"/>
                          <a:cs typeface="Times New Roman" panose="02020603050405020304" pitchFamily="18" charset="0"/>
                        </a:rPr>
                        <a:t>, DTU, KU Leuven, </a:t>
                      </a:r>
                      <a:r>
                        <a:rPr lang="en-GB" sz="1400" dirty="0" err="1">
                          <a:effectLst/>
                          <a:latin typeface="Arial" panose="020B0604020202020204" pitchFamily="34" charset="0"/>
                          <a:ea typeface="Calibri" panose="020F0502020204030204" pitchFamily="34" charset="0"/>
                          <a:cs typeface="Times New Roman" panose="02020603050405020304" pitchFamily="18" charset="0"/>
                        </a:rPr>
                        <a:t>Innventia</a:t>
                      </a:r>
                      <a:endParaRPr lang="da-DK"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9386251"/>
                  </a:ext>
                </a:extLst>
              </a:tr>
            </a:tbl>
          </a:graphicData>
        </a:graphic>
      </p:graphicFrame>
      <p:sp>
        <p:nvSpPr>
          <p:cNvPr id="2" name="Slide Number Placeholder 1"/>
          <p:cNvSpPr>
            <a:spLocks noGrp="1"/>
          </p:cNvSpPr>
          <p:nvPr>
            <p:ph type="sldNum" sz="quarter" idx="12"/>
          </p:nvPr>
        </p:nvSpPr>
        <p:spPr/>
        <p:txBody>
          <a:bodyPr/>
          <a:lstStyle/>
          <a:p>
            <a:fld id="{C0538736-FDFF-4448-8663-BBB0BD363308}" type="slidenum">
              <a:rPr lang="da-DK" smtClean="0"/>
              <a:t>5</a:t>
            </a:fld>
            <a:endParaRPr lang="da-DK"/>
          </a:p>
        </p:txBody>
      </p:sp>
    </p:spTree>
    <p:extLst>
      <p:ext uri="{BB962C8B-B14F-4D97-AF65-F5344CB8AC3E}">
        <p14:creationId xmlns:p14="http://schemas.microsoft.com/office/powerpoint/2010/main" val="37234416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2" algn="l" rtl="0">
              <a:lnSpc>
                <a:spcPct val="90000"/>
              </a:lnSpc>
              <a:spcBef>
                <a:spcPct val="0"/>
              </a:spcBef>
            </a:pPr>
            <a:r>
              <a:rPr lang="en-GB" sz="2400" b="1" dirty="0"/>
              <a:t>Task 4.2: Modelling of BRDF Scalability</a:t>
            </a:r>
            <a:r>
              <a:rPr lang="da-DK" sz="2400" b="1" dirty="0"/>
              <a:t/>
            </a:r>
            <a:br>
              <a:rPr lang="da-DK" sz="2400" b="1" dirty="0"/>
            </a:br>
            <a:endParaRPr lang="da-DK" sz="2400" dirty="0"/>
          </a:p>
        </p:txBody>
      </p:sp>
      <p:sp>
        <p:nvSpPr>
          <p:cNvPr id="3" name="Content Placeholder 2"/>
          <p:cNvSpPr>
            <a:spLocks noGrp="1"/>
          </p:cNvSpPr>
          <p:nvPr>
            <p:ph idx="1"/>
          </p:nvPr>
        </p:nvSpPr>
        <p:spPr/>
        <p:txBody>
          <a:bodyPr/>
          <a:lstStyle/>
          <a:p>
            <a:pPr marL="0" indent="0">
              <a:buNone/>
            </a:pPr>
            <a:r>
              <a:rPr lang="en-GB" sz="2400" dirty="0"/>
              <a:t>The aim of this task is to ensure scalability in the BRDF measurements performed in Task 1.5 by developing a scalable model. The model will be compared to experimental data, and used for rendering of large scale surfaces.</a:t>
            </a:r>
            <a:endParaRPr lang="da-DK" sz="2400" dirty="0"/>
          </a:p>
          <a:p>
            <a:endParaRPr lang="da-DK" dirty="0"/>
          </a:p>
        </p:txBody>
      </p:sp>
      <p:sp>
        <p:nvSpPr>
          <p:cNvPr id="4" name="Slide Number Placeholder 3"/>
          <p:cNvSpPr>
            <a:spLocks noGrp="1"/>
          </p:cNvSpPr>
          <p:nvPr>
            <p:ph type="sldNum" sz="quarter" idx="12"/>
          </p:nvPr>
        </p:nvSpPr>
        <p:spPr/>
        <p:txBody>
          <a:bodyPr/>
          <a:lstStyle/>
          <a:p>
            <a:fld id="{C0538736-FDFF-4448-8663-BBB0BD363308}" type="slidenum">
              <a:rPr lang="da-DK" smtClean="0"/>
              <a:t>6</a:t>
            </a:fld>
            <a:endParaRPr lang="da-DK"/>
          </a:p>
        </p:txBody>
      </p:sp>
    </p:spTree>
    <p:extLst>
      <p:ext uri="{BB962C8B-B14F-4D97-AF65-F5344CB8AC3E}">
        <p14:creationId xmlns:p14="http://schemas.microsoft.com/office/powerpoint/2010/main" val="38972535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118339487"/>
              </p:ext>
            </p:extLst>
          </p:nvPr>
        </p:nvGraphicFramePr>
        <p:xfrm>
          <a:off x="1485900" y="1711777"/>
          <a:ext cx="8757138" cy="2987040"/>
        </p:xfrm>
        <a:graphic>
          <a:graphicData uri="http://schemas.openxmlformats.org/drawingml/2006/table">
            <a:tbl>
              <a:tblPr firstRow="1" firstCol="1" bandRow="1"/>
              <a:tblGrid>
                <a:gridCol w="897609">
                  <a:extLst>
                    <a:ext uri="{9D8B030D-6E8A-4147-A177-3AD203B41FA5}">
                      <a16:colId xmlns:a16="http://schemas.microsoft.com/office/drawing/2014/main" val="1070390090"/>
                    </a:ext>
                  </a:extLst>
                </a:gridCol>
                <a:gridCol w="6443160">
                  <a:extLst>
                    <a:ext uri="{9D8B030D-6E8A-4147-A177-3AD203B41FA5}">
                      <a16:colId xmlns:a16="http://schemas.microsoft.com/office/drawing/2014/main" val="283563475"/>
                    </a:ext>
                  </a:extLst>
                </a:gridCol>
                <a:gridCol w="1416369">
                  <a:extLst>
                    <a:ext uri="{9D8B030D-6E8A-4147-A177-3AD203B41FA5}">
                      <a16:colId xmlns:a16="http://schemas.microsoft.com/office/drawing/2014/main" val="655136098"/>
                    </a:ext>
                  </a:extLst>
                </a:gridCol>
              </a:tblGrid>
              <a:tr h="0">
                <a:tc>
                  <a:txBody>
                    <a:bodyPr/>
                    <a:lstStyle/>
                    <a:p>
                      <a:pPr>
                        <a:spcBef>
                          <a:spcPts val="300"/>
                        </a:spcBef>
                        <a:spcAft>
                          <a:spcPts val="300"/>
                        </a:spcAft>
                      </a:pPr>
                      <a:r>
                        <a:rPr lang="en-GB" sz="1400" b="1">
                          <a:effectLst/>
                          <a:latin typeface="Arial" panose="020B0604020202020204" pitchFamily="34" charset="0"/>
                          <a:ea typeface="Calibri" panose="020F0502020204030204" pitchFamily="34" charset="0"/>
                          <a:cs typeface="Times New Roman" panose="02020603050405020304" pitchFamily="18" charset="0"/>
                        </a:rPr>
                        <a:t>Activity number</a:t>
                      </a:r>
                      <a:endParaRPr lang="da-DK"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00"/>
                        </a:spcBef>
                        <a:spcAft>
                          <a:spcPts val="300"/>
                        </a:spcAft>
                      </a:pPr>
                      <a:r>
                        <a:rPr lang="en-GB" sz="1400" b="1">
                          <a:effectLst/>
                          <a:latin typeface="Arial" panose="020B0604020202020204" pitchFamily="34" charset="0"/>
                          <a:ea typeface="Calibri" panose="020F0502020204030204" pitchFamily="34" charset="0"/>
                          <a:cs typeface="Times New Roman" panose="02020603050405020304" pitchFamily="18" charset="0"/>
                        </a:rPr>
                        <a:t>Activity description</a:t>
                      </a:r>
                      <a:endParaRPr lang="da-DK"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00"/>
                        </a:spcBef>
                        <a:spcAft>
                          <a:spcPts val="300"/>
                        </a:spcAft>
                      </a:pPr>
                      <a:r>
                        <a:rPr lang="en-GB" sz="1400" b="1">
                          <a:effectLst/>
                          <a:latin typeface="Arial" panose="020B0604020202020204" pitchFamily="34" charset="0"/>
                          <a:ea typeface="Calibri" panose="020F0502020204030204" pitchFamily="34" charset="0"/>
                          <a:cs typeface="Arial" panose="020B0604020202020204" pitchFamily="34" charset="0"/>
                        </a:rPr>
                        <a:t>Partners (Lead in bold)</a:t>
                      </a:r>
                      <a:endParaRPr lang="da-DK"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8621432"/>
                  </a:ext>
                </a:extLst>
              </a:tr>
              <a:tr h="0">
                <a:tc>
                  <a:txBody>
                    <a:bodyPr/>
                    <a:lstStyle/>
                    <a:p>
                      <a:pPr algn="l">
                        <a:spcBef>
                          <a:spcPts val="300"/>
                        </a:spcBef>
                        <a:spcAft>
                          <a:spcPts val="300"/>
                        </a:spcAft>
                      </a:pPr>
                      <a:r>
                        <a:rPr lang="en-GB" sz="1400" dirty="0">
                          <a:effectLst/>
                          <a:latin typeface="Arial" panose="020B0604020202020204" pitchFamily="34" charset="0"/>
                          <a:ea typeface="Calibri" panose="020F0502020204030204" pitchFamily="34" charset="0"/>
                          <a:cs typeface="Times New Roman" panose="02020603050405020304" pitchFamily="18" charset="0"/>
                        </a:rPr>
                        <a:t>A4.2.1</a:t>
                      </a:r>
                      <a:endParaRPr lang="da-DK" sz="1400" dirty="0">
                        <a:effectLst/>
                        <a:latin typeface="Arial" panose="020B0604020202020204" pitchFamily="34" charset="0"/>
                        <a:ea typeface="Calibri" panose="020F0502020204030204" pitchFamily="34" charset="0"/>
                        <a:cs typeface="Times New Roman" panose="02020603050405020304" pitchFamily="18" charset="0"/>
                      </a:endParaRPr>
                    </a:p>
                    <a:p>
                      <a:pPr algn="l">
                        <a:spcBef>
                          <a:spcPts val="300"/>
                        </a:spcBef>
                        <a:spcAft>
                          <a:spcPts val="300"/>
                        </a:spcAft>
                      </a:pPr>
                      <a:r>
                        <a:rPr lang="en-GB" sz="1400" dirty="0" smtClean="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M1</a:t>
                      </a:r>
                      <a:r>
                        <a:rPr lang="en-GB" sz="1400" dirty="0" smtClean="0">
                          <a:effectLst/>
                          <a:latin typeface="Arial" panose="020B0604020202020204" pitchFamily="34" charset="0"/>
                          <a:ea typeface="Calibri" panose="020F0502020204030204" pitchFamily="34" charset="0"/>
                          <a:cs typeface="Times New Roman" panose="02020603050405020304" pitchFamily="18" charset="0"/>
                        </a:rPr>
                        <a:t>-M15</a:t>
                      </a:r>
                      <a:endParaRPr lang="da-DK"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300"/>
                        </a:spcBef>
                        <a:spcAft>
                          <a:spcPts val="300"/>
                        </a:spcAft>
                      </a:pPr>
                      <a:r>
                        <a:rPr lang="en-GB" sz="1400" dirty="0">
                          <a:effectLst/>
                          <a:latin typeface="Arial" panose="020B0604020202020204" pitchFamily="34" charset="0"/>
                          <a:ea typeface="Calibri" panose="020F0502020204030204" pitchFamily="34" charset="0"/>
                          <a:cs typeface="Times New Roman" panose="02020603050405020304" pitchFamily="18" charset="0"/>
                        </a:rPr>
                        <a:t>Using input from A4.1.1 and data from A5.3.1, DFM, with support from METAS, will improve existing BRDF models to investigate theoretical surfaces with features in the nm to sub mm range and simulate the average BRDF when going from µm</a:t>
                      </a:r>
                      <a:r>
                        <a:rPr lang="en-GB" sz="1400" baseline="30000" dirty="0">
                          <a:effectLst/>
                          <a:latin typeface="Arial" panose="020B0604020202020204" pitchFamily="34" charset="0"/>
                          <a:ea typeface="Calibri" panose="020F0502020204030204" pitchFamily="34" charset="0"/>
                          <a:cs typeface="Times New Roman" panose="02020603050405020304" pitchFamily="18" charset="0"/>
                        </a:rPr>
                        <a:t>2</a:t>
                      </a:r>
                      <a:r>
                        <a:rPr lang="en-GB" sz="1400" dirty="0">
                          <a:effectLst/>
                          <a:latin typeface="Arial" panose="020B0604020202020204" pitchFamily="34" charset="0"/>
                          <a:ea typeface="Calibri" panose="020F0502020204030204" pitchFamily="34" charset="0"/>
                          <a:cs typeface="Times New Roman" panose="02020603050405020304" pitchFamily="18" charset="0"/>
                        </a:rPr>
                        <a:t> to cm</a:t>
                      </a:r>
                      <a:r>
                        <a:rPr lang="en-GB" sz="1400" baseline="30000" dirty="0">
                          <a:effectLst/>
                          <a:latin typeface="Arial" panose="020B0604020202020204" pitchFamily="34" charset="0"/>
                          <a:ea typeface="Calibri" panose="020F0502020204030204" pitchFamily="34" charset="0"/>
                          <a:cs typeface="Times New Roman" panose="02020603050405020304" pitchFamily="18" charset="0"/>
                        </a:rPr>
                        <a:t>2</a:t>
                      </a:r>
                      <a:r>
                        <a:rPr lang="en-GB" sz="1400" dirty="0">
                          <a:effectLst/>
                          <a:latin typeface="Arial" panose="020B0604020202020204" pitchFamily="34" charset="0"/>
                          <a:ea typeface="Calibri" panose="020F0502020204030204" pitchFamily="34" charset="0"/>
                          <a:cs typeface="Times New Roman" panose="02020603050405020304" pitchFamily="18" charset="0"/>
                        </a:rPr>
                        <a:t> size areas. The model will include polarisation dependence. This will provide input to A4.2.3.</a:t>
                      </a:r>
                      <a:endParaRPr lang="da-DK"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300"/>
                        </a:spcBef>
                        <a:spcAft>
                          <a:spcPts val="300"/>
                        </a:spcAft>
                      </a:pPr>
                      <a:r>
                        <a:rPr lang="en-GB" sz="1400" b="1">
                          <a:effectLst/>
                          <a:latin typeface="Arial" panose="020B0604020202020204" pitchFamily="34" charset="0"/>
                          <a:ea typeface="Calibri" panose="020F0502020204030204" pitchFamily="34" charset="0"/>
                          <a:cs typeface="Times New Roman" panose="02020603050405020304" pitchFamily="18" charset="0"/>
                        </a:rPr>
                        <a:t>DFM</a:t>
                      </a:r>
                      <a:r>
                        <a:rPr lang="en-GB" sz="1400">
                          <a:effectLst/>
                          <a:latin typeface="Arial" panose="020B0604020202020204" pitchFamily="34" charset="0"/>
                          <a:ea typeface="Calibri" panose="020F0502020204030204" pitchFamily="34" charset="0"/>
                          <a:cs typeface="Times New Roman" panose="02020603050405020304" pitchFamily="18" charset="0"/>
                        </a:rPr>
                        <a:t>, METAS</a:t>
                      </a:r>
                      <a:endParaRPr lang="da-DK"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7599743"/>
                  </a:ext>
                </a:extLst>
              </a:tr>
              <a:tr h="0">
                <a:tc>
                  <a:txBody>
                    <a:bodyPr/>
                    <a:lstStyle/>
                    <a:p>
                      <a:pPr algn="l">
                        <a:spcBef>
                          <a:spcPts val="300"/>
                        </a:spcBef>
                        <a:spcAft>
                          <a:spcPts val="300"/>
                        </a:spcAft>
                      </a:pPr>
                      <a:r>
                        <a:rPr lang="en-GB" sz="1400" dirty="0">
                          <a:effectLst/>
                          <a:latin typeface="Arial" panose="020B0604020202020204" pitchFamily="34" charset="0"/>
                          <a:ea typeface="Calibri" panose="020F0502020204030204" pitchFamily="34" charset="0"/>
                          <a:cs typeface="Times New Roman" panose="02020603050405020304" pitchFamily="18" charset="0"/>
                        </a:rPr>
                        <a:t>A4.2.2</a:t>
                      </a:r>
                      <a:endParaRPr lang="da-DK" sz="1400" dirty="0">
                        <a:effectLst/>
                        <a:latin typeface="Arial" panose="020B0604020202020204" pitchFamily="34" charset="0"/>
                        <a:ea typeface="Calibri" panose="020F0502020204030204" pitchFamily="34" charset="0"/>
                        <a:cs typeface="Times New Roman" panose="02020603050405020304" pitchFamily="18" charset="0"/>
                      </a:endParaRPr>
                    </a:p>
                    <a:p>
                      <a:pPr algn="l">
                        <a:spcBef>
                          <a:spcPts val="300"/>
                        </a:spcBef>
                        <a:spcAft>
                          <a:spcPts val="300"/>
                        </a:spcAft>
                      </a:pPr>
                      <a:r>
                        <a:rPr lang="en-GB" sz="1400" dirty="0" smtClean="0">
                          <a:effectLst/>
                          <a:latin typeface="Arial" panose="020B0604020202020204" pitchFamily="34" charset="0"/>
                          <a:ea typeface="Calibri" panose="020F0502020204030204" pitchFamily="34" charset="0"/>
                          <a:cs typeface="Times New Roman" panose="02020603050405020304" pitchFamily="18" charset="0"/>
                        </a:rPr>
                        <a:t>M18-M27</a:t>
                      </a:r>
                      <a:endParaRPr lang="da-DK"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300"/>
                        </a:spcBef>
                        <a:spcAft>
                          <a:spcPts val="300"/>
                        </a:spcAft>
                      </a:pPr>
                      <a:r>
                        <a:rPr lang="en-GB" sz="1400" dirty="0">
                          <a:effectLst/>
                          <a:latin typeface="Arial" panose="020B0604020202020204" pitchFamily="34" charset="0"/>
                          <a:ea typeface="Calibri" panose="020F0502020204030204" pitchFamily="34" charset="0"/>
                          <a:cs typeface="Times New Roman" panose="02020603050405020304" pitchFamily="18" charset="0"/>
                        </a:rPr>
                        <a:t>BRDF data measured on samples of various sizes (from µm</a:t>
                      </a:r>
                      <a:r>
                        <a:rPr lang="en-GB" sz="1400" baseline="30000" dirty="0">
                          <a:effectLst/>
                          <a:latin typeface="Arial" panose="020B0604020202020204" pitchFamily="34" charset="0"/>
                          <a:ea typeface="Calibri" panose="020F0502020204030204" pitchFamily="34" charset="0"/>
                          <a:cs typeface="Times New Roman" panose="02020603050405020304" pitchFamily="18" charset="0"/>
                        </a:rPr>
                        <a:t>2</a:t>
                      </a:r>
                      <a:r>
                        <a:rPr lang="en-GB" sz="1400" dirty="0">
                          <a:effectLst/>
                          <a:latin typeface="Arial" panose="020B0604020202020204" pitchFamily="34" charset="0"/>
                          <a:ea typeface="Calibri" panose="020F0502020204030204" pitchFamily="34" charset="0"/>
                          <a:cs typeface="Times New Roman" panose="02020603050405020304" pitchFamily="18" charset="0"/>
                        </a:rPr>
                        <a:t> to cm</a:t>
                      </a:r>
                      <a:r>
                        <a:rPr lang="en-GB" sz="1400" baseline="30000" dirty="0">
                          <a:effectLst/>
                          <a:latin typeface="Arial" panose="020B0604020202020204" pitchFamily="34" charset="0"/>
                          <a:ea typeface="Calibri" panose="020F0502020204030204" pitchFamily="34" charset="0"/>
                          <a:cs typeface="Times New Roman" panose="02020603050405020304" pitchFamily="18" charset="0"/>
                        </a:rPr>
                        <a:t>2</a:t>
                      </a:r>
                      <a:r>
                        <a:rPr lang="en-GB" sz="1400" dirty="0">
                          <a:effectLst/>
                          <a:latin typeface="Arial" panose="020B0604020202020204" pitchFamily="34" charset="0"/>
                          <a:ea typeface="Calibri" panose="020F0502020204030204" pitchFamily="34" charset="0"/>
                          <a:cs typeface="Times New Roman" panose="02020603050405020304" pitchFamily="18" charset="0"/>
                        </a:rPr>
                        <a:t> areas) by METAS in A1.5.1 will be compared by DFM to the BRDF model developed in A4.2.1 in order to test the scalability. The results will provide input to A4.1.2 and A4.2.3.</a:t>
                      </a:r>
                      <a:endParaRPr lang="da-DK"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300"/>
                        </a:spcBef>
                        <a:spcAft>
                          <a:spcPts val="300"/>
                        </a:spcAft>
                      </a:pPr>
                      <a:r>
                        <a:rPr lang="en-GB" sz="1400" b="1">
                          <a:effectLst/>
                          <a:latin typeface="Arial" panose="020B0604020202020204" pitchFamily="34" charset="0"/>
                          <a:ea typeface="Calibri" panose="020F0502020204030204" pitchFamily="34" charset="0"/>
                          <a:cs typeface="Times New Roman" panose="02020603050405020304" pitchFamily="18" charset="0"/>
                        </a:rPr>
                        <a:t>METAS</a:t>
                      </a:r>
                      <a:r>
                        <a:rPr lang="en-GB" sz="1400">
                          <a:effectLst/>
                          <a:latin typeface="Arial" panose="020B0604020202020204" pitchFamily="34" charset="0"/>
                          <a:ea typeface="Calibri" panose="020F0502020204030204" pitchFamily="34" charset="0"/>
                          <a:cs typeface="Times New Roman" panose="02020603050405020304" pitchFamily="18" charset="0"/>
                        </a:rPr>
                        <a:t>, DFM </a:t>
                      </a:r>
                      <a:endParaRPr lang="da-DK"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2490470"/>
                  </a:ext>
                </a:extLst>
              </a:tr>
              <a:tr h="0">
                <a:tc>
                  <a:txBody>
                    <a:bodyPr/>
                    <a:lstStyle/>
                    <a:p>
                      <a:pPr algn="l">
                        <a:spcBef>
                          <a:spcPts val="300"/>
                        </a:spcBef>
                        <a:spcAft>
                          <a:spcPts val="300"/>
                        </a:spcAft>
                      </a:pPr>
                      <a:r>
                        <a:rPr lang="en-GB" sz="1400" dirty="0">
                          <a:effectLst/>
                          <a:latin typeface="Arial" panose="020B0604020202020204" pitchFamily="34" charset="0"/>
                          <a:ea typeface="Calibri" panose="020F0502020204030204" pitchFamily="34" charset="0"/>
                          <a:cs typeface="Times New Roman" panose="02020603050405020304" pitchFamily="18" charset="0"/>
                        </a:rPr>
                        <a:t>A4.2.3</a:t>
                      </a:r>
                      <a:endParaRPr lang="da-DK" sz="1400" dirty="0">
                        <a:effectLst/>
                        <a:latin typeface="Arial" panose="020B0604020202020204" pitchFamily="34" charset="0"/>
                        <a:ea typeface="Calibri" panose="020F0502020204030204" pitchFamily="34" charset="0"/>
                        <a:cs typeface="Times New Roman" panose="02020603050405020304" pitchFamily="18" charset="0"/>
                      </a:endParaRPr>
                    </a:p>
                    <a:p>
                      <a:pPr algn="l">
                        <a:spcBef>
                          <a:spcPts val="300"/>
                        </a:spcBef>
                        <a:spcAft>
                          <a:spcPts val="300"/>
                        </a:spcAft>
                      </a:pPr>
                      <a:r>
                        <a:rPr lang="en-GB" sz="1400" dirty="0" smtClean="0">
                          <a:effectLst/>
                          <a:latin typeface="Arial" panose="020B0604020202020204" pitchFamily="34" charset="0"/>
                          <a:ea typeface="Calibri" panose="020F0502020204030204" pitchFamily="34" charset="0"/>
                          <a:cs typeface="Times New Roman" panose="02020603050405020304" pitchFamily="18" charset="0"/>
                        </a:rPr>
                        <a:t>M27-M34</a:t>
                      </a:r>
                      <a:endParaRPr lang="da-DK"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300"/>
                        </a:spcBef>
                        <a:spcAft>
                          <a:spcPts val="300"/>
                        </a:spcAft>
                      </a:pPr>
                      <a:r>
                        <a:rPr lang="en-GB" sz="1400">
                          <a:effectLst/>
                          <a:latin typeface="Arial" panose="020B0604020202020204" pitchFamily="34" charset="0"/>
                          <a:ea typeface="Calibri" panose="020F0502020204030204" pitchFamily="34" charset="0"/>
                          <a:cs typeface="Times New Roman" panose="02020603050405020304" pitchFamily="18" charset="0"/>
                        </a:rPr>
                        <a:t>Rendering of surfaces based on BRDF measurements of microscopic surfaces performed in A1.5.1 will be performed by DTU and METAS based on A4.2.1 and A4.2.2. This activity will provide input to A4.4.3.</a:t>
                      </a:r>
                      <a:endParaRPr lang="da-DK"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300"/>
                        </a:spcBef>
                        <a:spcAft>
                          <a:spcPts val="300"/>
                        </a:spcAft>
                      </a:pPr>
                      <a:r>
                        <a:rPr lang="en-GB" sz="1400" b="1" dirty="0">
                          <a:effectLst/>
                          <a:latin typeface="Arial" panose="020B0604020202020204" pitchFamily="34" charset="0"/>
                          <a:ea typeface="Calibri" panose="020F0502020204030204" pitchFamily="34" charset="0"/>
                          <a:cs typeface="Times New Roman" panose="02020603050405020304" pitchFamily="18" charset="0"/>
                        </a:rPr>
                        <a:t>DTU</a:t>
                      </a:r>
                      <a:r>
                        <a:rPr lang="en-GB" sz="1400" dirty="0">
                          <a:effectLst/>
                          <a:latin typeface="Arial" panose="020B0604020202020204" pitchFamily="34" charset="0"/>
                          <a:ea typeface="Calibri" panose="020F0502020204030204" pitchFamily="34" charset="0"/>
                          <a:cs typeface="Times New Roman" panose="02020603050405020304" pitchFamily="18" charset="0"/>
                        </a:rPr>
                        <a:t>, METAS</a:t>
                      </a:r>
                      <a:endParaRPr lang="da-DK"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7608181"/>
                  </a:ext>
                </a:extLst>
              </a:tr>
            </a:tbl>
          </a:graphicData>
        </a:graphic>
      </p:graphicFrame>
      <p:sp>
        <p:nvSpPr>
          <p:cNvPr id="2" name="Slide Number Placeholder 1"/>
          <p:cNvSpPr>
            <a:spLocks noGrp="1"/>
          </p:cNvSpPr>
          <p:nvPr>
            <p:ph type="sldNum" sz="quarter" idx="12"/>
          </p:nvPr>
        </p:nvSpPr>
        <p:spPr/>
        <p:txBody>
          <a:bodyPr/>
          <a:lstStyle/>
          <a:p>
            <a:fld id="{C0538736-FDFF-4448-8663-BBB0BD363308}" type="slidenum">
              <a:rPr lang="da-DK" smtClean="0"/>
              <a:t>7</a:t>
            </a:fld>
            <a:endParaRPr lang="da-DK"/>
          </a:p>
        </p:txBody>
      </p:sp>
    </p:spTree>
    <p:extLst>
      <p:ext uri="{BB962C8B-B14F-4D97-AF65-F5344CB8AC3E}">
        <p14:creationId xmlns:p14="http://schemas.microsoft.com/office/powerpoint/2010/main" val="2133617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2" algn="l" rtl="0">
              <a:lnSpc>
                <a:spcPct val="90000"/>
              </a:lnSpc>
              <a:spcBef>
                <a:spcPct val="0"/>
              </a:spcBef>
            </a:pPr>
            <a:r>
              <a:rPr lang="en-GB" sz="2400" b="1" dirty="0"/>
              <a:t>Task 4.3: Modelling of BTDF measurements</a:t>
            </a:r>
            <a:r>
              <a:rPr lang="da-DK" sz="2400" b="1" dirty="0"/>
              <a:t/>
            </a:r>
            <a:br>
              <a:rPr lang="da-DK" sz="2400" b="1" dirty="0"/>
            </a:br>
            <a:endParaRPr lang="da-DK" sz="2400" dirty="0"/>
          </a:p>
        </p:txBody>
      </p:sp>
      <p:sp>
        <p:nvSpPr>
          <p:cNvPr id="3" name="Content Placeholder 2"/>
          <p:cNvSpPr>
            <a:spLocks noGrp="1"/>
          </p:cNvSpPr>
          <p:nvPr>
            <p:ph idx="1"/>
          </p:nvPr>
        </p:nvSpPr>
        <p:spPr/>
        <p:txBody>
          <a:bodyPr/>
          <a:lstStyle/>
          <a:p>
            <a:pPr marL="0" indent="0">
              <a:buNone/>
            </a:pPr>
            <a:r>
              <a:rPr lang="en-GB" sz="2400" dirty="0"/>
              <a:t>The aim of this task is to develop and apply an appropriate model based on the BTDF measurements performed in WP2. Scattering coefficient, angular dependence of the scattered light (phase function), absorption coefficient and haze will be included in the model(s). The model will relate the BTDF data to the material properties, structure of the sample, and measurement configurations.</a:t>
            </a:r>
            <a:endParaRPr lang="da-DK" sz="2400" dirty="0"/>
          </a:p>
          <a:p>
            <a:endParaRPr lang="da-DK" dirty="0"/>
          </a:p>
        </p:txBody>
      </p:sp>
      <p:sp>
        <p:nvSpPr>
          <p:cNvPr id="4" name="Slide Number Placeholder 3"/>
          <p:cNvSpPr>
            <a:spLocks noGrp="1"/>
          </p:cNvSpPr>
          <p:nvPr>
            <p:ph type="sldNum" sz="quarter" idx="12"/>
          </p:nvPr>
        </p:nvSpPr>
        <p:spPr/>
        <p:txBody>
          <a:bodyPr/>
          <a:lstStyle/>
          <a:p>
            <a:fld id="{C0538736-FDFF-4448-8663-BBB0BD363308}" type="slidenum">
              <a:rPr lang="da-DK" smtClean="0"/>
              <a:t>8</a:t>
            </a:fld>
            <a:endParaRPr lang="da-DK"/>
          </a:p>
        </p:txBody>
      </p:sp>
    </p:spTree>
    <p:extLst>
      <p:ext uri="{BB962C8B-B14F-4D97-AF65-F5344CB8AC3E}">
        <p14:creationId xmlns:p14="http://schemas.microsoft.com/office/powerpoint/2010/main" val="3411950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457450137"/>
              </p:ext>
            </p:extLst>
          </p:nvPr>
        </p:nvGraphicFramePr>
        <p:xfrm>
          <a:off x="1116988" y="1748706"/>
          <a:ext cx="9636004" cy="2987040"/>
        </p:xfrm>
        <a:graphic>
          <a:graphicData uri="http://schemas.openxmlformats.org/drawingml/2006/table">
            <a:tbl>
              <a:tblPr firstRow="1" firstCol="1" bandRow="1"/>
              <a:tblGrid>
                <a:gridCol w="987694">
                  <a:extLst>
                    <a:ext uri="{9D8B030D-6E8A-4147-A177-3AD203B41FA5}">
                      <a16:colId xmlns:a16="http://schemas.microsoft.com/office/drawing/2014/main" val="1614106182"/>
                    </a:ext>
                  </a:extLst>
                </a:gridCol>
                <a:gridCol w="7089795">
                  <a:extLst>
                    <a:ext uri="{9D8B030D-6E8A-4147-A177-3AD203B41FA5}">
                      <a16:colId xmlns:a16="http://schemas.microsoft.com/office/drawing/2014/main" val="1774289804"/>
                    </a:ext>
                  </a:extLst>
                </a:gridCol>
                <a:gridCol w="1558515">
                  <a:extLst>
                    <a:ext uri="{9D8B030D-6E8A-4147-A177-3AD203B41FA5}">
                      <a16:colId xmlns:a16="http://schemas.microsoft.com/office/drawing/2014/main" val="207217854"/>
                    </a:ext>
                  </a:extLst>
                </a:gridCol>
              </a:tblGrid>
              <a:tr h="0">
                <a:tc>
                  <a:txBody>
                    <a:bodyPr/>
                    <a:lstStyle/>
                    <a:p>
                      <a:pPr>
                        <a:spcBef>
                          <a:spcPts val="300"/>
                        </a:spcBef>
                        <a:spcAft>
                          <a:spcPts val="300"/>
                        </a:spcAft>
                      </a:pPr>
                      <a:r>
                        <a:rPr lang="en-GB" sz="1400" b="1">
                          <a:effectLst/>
                          <a:latin typeface="Arial" panose="020B0604020202020204" pitchFamily="34" charset="0"/>
                          <a:ea typeface="Calibri" panose="020F0502020204030204" pitchFamily="34" charset="0"/>
                          <a:cs typeface="Times New Roman" panose="02020603050405020304" pitchFamily="18" charset="0"/>
                        </a:rPr>
                        <a:t>Activity number</a:t>
                      </a:r>
                      <a:endParaRPr lang="da-DK"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00"/>
                        </a:spcBef>
                        <a:spcAft>
                          <a:spcPts val="300"/>
                        </a:spcAft>
                      </a:pPr>
                      <a:r>
                        <a:rPr lang="en-GB" sz="1400" b="1">
                          <a:effectLst/>
                          <a:latin typeface="Arial" panose="020B0604020202020204" pitchFamily="34" charset="0"/>
                          <a:ea typeface="Calibri" panose="020F0502020204030204" pitchFamily="34" charset="0"/>
                          <a:cs typeface="Times New Roman" panose="02020603050405020304" pitchFamily="18" charset="0"/>
                        </a:rPr>
                        <a:t>Activity description</a:t>
                      </a:r>
                      <a:endParaRPr lang="da-DK"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00"/>
                        </a:spcBef>
                        <a:spcAft>
                          <a:spcPts val="300"/>
                        </a:spcAft>
                      </a:pPr>
                      <a:r>
                        <a:rPr lang="en-GB" sz="1400" b="1">
                          <a:effectLst/>
                          <a:latin typeface="Arial" panose="020B0604020202020204" pitchFamily="34" charset="0"/>
                          <a:ea typeface="Calibri" panose="020F0502020204030204" pitchFamily="34" charset="0"/>
                          <a:cs typeface="Arial" panose="020B0604020202020204" pitchFamily="34" charset="0"/>
                        </a:rPr>
                        <a:t>Partners (Lead in bold)</a:t>
                      </a:r>
                      <a:endParaRPr lang="da-DK"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1181268"/>
                  </a:ext>
                </a:extLst>
              </a:tr>
              <a:tr h="0">
                <a:tc>
                  <a:txBody>
                    <a:bodyPr/>
                    <a:lstStyle/>
                    <a:p>
                      <a:pPr algn="l">
                        <a:spcBef>
                          <a:spcPts val="300"/>
                        </a:spcBef>
                        <a:spcAft>
                          <a:spcPts val="300"/>
                        </a:spcAft>
                      </a:pPr>
                      <a:r>
                        <a:rPr lang="en-GB" sz="1400" dirty="0">
                          <a:effectLst/>
                          <a:latin typeface="Arial" panose="020B0604020202020204" pitchFamily="34" charset="0"/>
                          <a:ea typeface="Calibri" panose="020F0502020204030204" pitchFamily="34" charset="0"/>
                          <a:cs typeface="Times New Roman" panose="02020603050405020304" pitchFamily="18" charset="0"/>
                        </a:rPr>
                        <a:t>A4.3.1</a:t>
                      </a:r>
                      <a:endParaRPr lang="da-DK" sz="1400" dirty="0">
                        <a:effectLst/>
                        <a:latin typeface="Arial" panose="020B0604020202020204" pitchFamily="34" charset="0"/>
                        <a:ea typeface="Calibri" panose="020F0502020204030204" pitchFamily="34" charset="0"/>
                        <a:cs typeface="Times New Roman" panose="02020603050405020304" pitchFamily="18" charset="0"/>
                      </a:endParaRPr>
                    </a:p>
                    <a:p>
                      <a:pPr algn="l">
                        <a:spcBef>
                          <a:spcPts val="300"/>
                        </a:spcBef>
                        <a:spcAft>
                          <a:spcPts val="300"/>
                        </a:spcAft>
                      </a:pPr>
                      <a:r>
                        <a:rPr lang="en-GB" sz="1400" dirty="0" smtClean="0">
                          <a:effectLst/>
                          <a:latin typeface="Arial" panose="020B0604020202020204" pitchFamily="34" charset="0"/>
                          <a:ea typeface="Calibri" panose="020F0502020204030204" pitchFamily="34" charset="0"/>
                          <a:cs typeface="Times New Roman" panose="02020603050405020304" pitchFamily="18" charset="0"/>
                        </a:rPr>
                        <a:t>M11-M31</a:t>
                      </a:r>
                      <a:endParaRPr lang="da-DK"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300"/>
                        </a:spcBef>
                        <a:spcAft>
                          <a:spcPts val="300"/>
                        </a:spcAft>
                      </a:pPr>
                      <a:r>
                        <a:rPr lang="en-GB" sz="1400">
                          <a:effectLst/>
                          <a:latin typeface="Arial" panose="020B0604020202020204" pitchFamily="34" charset="0"/>
                          <a:ea typeface="Calibri" panose="020F0502020204030204" pitchFamily="34" charset="0"/>
                          <a:cs typeface="Times New Roman" panose="02020603050405020304" pitchFamily="18" charset="0"/>
                        </a:rPr>
                        <a:t>With input from A4.1.1, KU Leuven with the support of DFM and DTU will perform a comparison of BTDF models for extraction of the intrinsic optical material properties; scattering coefficient, absorption coefficient, and phase function. Simulations will be compared to measurement results obtained in A2.2.3, A2.2.4, A2.3.1 and A2.3.2 with the assistance of PTB and Aalto. The results will be summarised and collated in a report which will provide input to A4.1.2. </a:t>
                      </a:r>
                      <a:endParaRPr lang="da-DK"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300"/>
                        </a:spcBef>
                        <a:spcAft>
                          <a:spcPts val="300"/>
                        </a:spcAft>
                      </a:pPr>
                      <a:r>
                        <a:rPr lang="en-GB" sz="1400" b="1" dirty="0">
                          <a:effectLst/>
                          <a:latin typeface="Arial" panose="020B0604020202020204" pitchFamily="34" charset="0"/>
                          <a:ea typeface="Calibri" panose="020F0502020204030204" pitchFamily="34" charset="0"/>
                          <a:cs typeface="Times New Roman" panose="02020603050405020304" pitchFamily="18" charset="0"/>
                        </a:rPr>
                        <a:t>KU Leuven</a:t>
                      </a:r>
                      <a:r>
                        <a:rPr lang="en-GB" sz="1400" dirty="0">
                          <a:effectLst/>
                          <a:latin typeface="Arial" panose="020B0604020202020204" pitchFamily="34" charset="0"/>
                          <a:ea typeface="Calibri" panose="020F0502020204030204" pitchFamily="34" charset="0"/>
                          <a:cs typeface="Times New Roman" panose="02020603050405020304" pitchFamily="18" charset="0"/>
                        </a:rPr>
                        <a:t>, DFM, DTU, PTB, Aalto</a:t>
                      </a:r>
                      <a:endParaRPr lang="da-DK"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7918596"/>
                  </a:ext>
                </a:extLst>
              </a:tr>
              <a:tr h="0">
                <a:tc>
                  <a:txBody>
                    <a:bodyPr/>
                    <a:lstStyle/>
                    <a:p>
                      <a:pPr algn="l">
                        <a:spcBef>
                          <a:spcPts val="300"/>
                        </a:spcBef>
                        <a:spcAft>
                          <a:spcPts val="300"/>
                        </a:spcAft>
                      </a:pPr>
                      <a:r>
                        <a:rPr lang="en-GB" sz="1400" dirty="0">
                          <a:effectLst/>
                          <a:latin typeface="Arial" panose="020B0604020202020204" pitchFamily="34" charset="0"/>
                          <a:ea typeface="Calibri" panose="020F0502020204030204" pitchFamily="34" charset="0"/>
                          <a:cs typeface="Times New Roman" panose="02020603050405020304" pitchFamily="18" charset="0"/>
                        </a:rPr>
                        <a:t>A4.3.2</a:t>
                      </a:r>
                      <a:endParaRPr lang="da-DK" sz="1400" dirty="0">
                        <a:effectLst/>
                        <a:latin typeface="Arial" panose="020B0604020202020204" pitchFamily="34" charset="0"/>
                        <a:ea typeface="Calibri" panose="020F0502020204030204" pitchFamily="34" charset="0"/>
                        <a:cs typeface="Times New Roman" panose="02020603050405020304" pitchFamily="18" charset="0"/>
                      </a:endParaRPr>
                    </a:p>
                    <a:p>
                      <a:pPr algn="l">
                        <a:spcBef>
                          <a:spcPts val="300"/>
                        </a:spcBef>
                        <a:spcAft>
                          <a:spcPts val="300"/>
                        </a:spcAft>
                      </a:pPr>
                      <a:r>
                        <a:rPr lang="en-GB" sz="1400" dirty="0" smtClean="0">
                          <a:effectLst/>
                          <a:latin typeface="Arial" panose="020B0604020202020204" pitchFamily="34" charset="0"/>
                          <a:ea typeface="Calibri" panose="020F0502020204030204" pitchFamily="34" charset="0"/>
                          <a:cs typeface="Times New Roman" panose="02020603050405020304" pitchFamily="18" charset="0"/>
                        </a:rPr>
                        <a:t>M11-M27</a:t>
                      </a:r>
                      <a:endParaRPr lang="da-DK"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300"/>
                        </a:spcBef>
                        <a:spcAft>
                          <a:spcPts val="300"/>
                        </a:spcAft>
                      </a:pPr>
                      <a:r>
                        <a:rPr lang="en-GB" sz="1400" dirty="0" err="1">
                          <a:effectLst/>
                          <a:latin typeface="Arial" panose="020B0604020202020204" pitchFamily="34" charset="0"/>
                          <a:ea typeface="Calibri" panose="020F0502020204030204" pitchFamily="34" charset="0"/>
                          <a:cs typeface="Times New Roman" panose="02020603050405020304" pitchFamily="18" charset="0"/>
                        </a:rPr>
                        <a:t>Innventia</a:t>
                      </a:r>
                      <a:r>
                        <a:rPr lang="en-GB" sz="1400" dirty="0">
                          <a:effectLst/>
                          <a:latin typeface="Arial" panose="020B0604020202020204" pitchFamily="34" charset="0"/>
                          <a:ea typeface="Calibri" panose="020F0502020204030204" pitchFamily="34" charset="0"/>
                          <a:cs typeface="Times New Roman" panose="02020603050405020304" pitchFamily="18" charset="0"/>
                        </a:rPr>
                        <a:t> will implement the extended </a:t>
                      </a:r>
                      <a:r>
                        <a:rPr lang="en-GB" sz="1400" dirty="0" err="1">
                          <a:effectLst/>
                          <a:latin typeface="Arial" panose="020B0604020202020204" pitchFamily="34" charset="0"/>
                          <a:ea typeface="Calibri" panose="020F0502020204030204" pitchFamily="34" charset="0"/>
                          <a:cs typeface="Times New Roman" panose="02020603050405020304" pitchFamily="18" charset="0"/>
                        </a:rPr>
                        <a:t>Kubelka-Munk</a:t>
                      </a:r>
                      <a:r>
                        <a:rPr lang="en-GB" sz="1400" dirty="0">
                          <a:effectLst/>
                          <a:latin typeface="Arial" panose="020B0604020202020204" pitchFamily="34" charset="0"/>
                          <a:ea typeface="Calibri" panose="020F0502020204030204" pitchFamily="34" charset="0"/>
                          <a:cs typeface="Times New Roman" panose="02020603050405020304" pitchFamily="18" charset="0"/>
                        </a:rPr>
                        <a:t> model, capable of dealing with imperfectly diffuse light distribution and multiple surface reflection. This model will be used to extract the material’s optical properties; scattering coefficient, absorption coefficient, and phase function from measurements using integrating-sphere-based devices (transmittance and haze). Simulations with this model will be compared with the measurement data from A2.4.1 and A2.4.2 with the assistance of PTB and CI. </a:t>
                      </a:r>
                      <a:endParaRPr lang="da-DK"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300"/>
                        </a:spcBef>
                        <a:spcAft>
                          <a:spcPts val="300"/>
                        </a:spcAft>
                      </a:pPr>
                      <a:r>
                        <a:rPr lang="en-GB" sz="1400" b="1" dirty="0" err="1">
                          <a:effectLst/>
                          <a:latin typeface="Arial" panose="020B0604020202020204" pitchFamily="34" charset="0"/>
                          <a:ea typeface="Calibri" panose="020F0502020204030204" pitchFamily="34" charset="0"/>
                          <a:cs typeface="Times New Roman" panose="02020603050405020304" pitchFamily="18" charset="0"/>
                        </a:rPr>
                        <a:t>Innventia</a:t>
                      </a:r>
                      <a:r>
                        <a:rPr lang="en-GB" sz="1400" dirty="0">
                          <a:effectLst/>
                          <a:latin typeface="Arial" panose="020B0604020202020204" pitchFamily="34" charset="0"/>
                          <a:ea typeface="Calibri" panose="020F0502020204030204" pitchFamily="34" charset="0"/>
                          <a:cs typeface="Times New Roman" panose="02020603050405020304" pitchFamily="18" charset="0"/>
                        </a:rPr>
                        <a:t>, PTB, CI</a:t>
                      </a:r>
                      <a:endParaRPr lang="da-DK"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2191996"/>
                  </a:ext>
                </a:extLst>
              </a:tr>
            </a:tbl>
          </a:graphicData>
        </a:graphic>
      </p:graphicFrame>
      <p:sp>
        <p:nvSpPr>
          <p:cNvPr id="2" name="Slide Number Placeholder 1"/>
          <p:cNvSpPr>
            <a:spLocks noGrp="1"/>
          </p:cNvSpPr>
          <p:nvPr>
            <p:ph type="sldNum" sz="quarter" idx="12"/>
          </p:nvPr>
        </p:nvSpPr>
        <p:spPr/>
        <p:txBody>
          <a:bodyPr/>
          <a:lstStyle/>
          <a:p>
            <a:fld id="{C0538736-FDFF-4448-8663-BBB0BD363308}" type="slidenum">
              <a:rPr lang="da-DK" smtClean="0"/>
              <a:t>9</a:t>
            </a:fld>
            <a:endParaRPr lang="da-DK"/>
          </a:p>
        </p:txBody>
      </p:sp>
    </p:spTree>
    <p:extLst>
      <p:ext uri="{BB962C8B-B14F-4D97-AF65-F5344CB8AC3E}">
        <p14:creationId xmlns:p14="http://schemas.microsoft.com/office/powerpoint/2010/main" val="16293069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986</TotalTime>
  <Words>1006</Words>
  <Application>Microsoft Office PowerPoint</Application>
  <PresentationFormat>Widescreen</PresentationFormat>
  <Paragraphs>131</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Symbol</vt:lpstr>
      <vt:lpstr>Times New Roman</vt:lpstr>
      <vt:lpstr>Office Theme</vt:lpstr>
      <vt:lpstr>WP4: Modelling and interpolation tools</vt:lpstr>
      <vt:lpstr>Tasks and Gantt chart</vt:lpstr>
      <vt:lpstr>Partners</vt:lpstr>
      <vt:lpstr>Task 4.1: State-of-the-art and model development </vt:lpstr>
      <vt:lpstr>PowerPoint Presentation</vt:lpstr>
      <vt:lpstr>Task 4.2: Modelling of BRDF Scalability </vt:lpstr>
      <vt:lpstr>PowerPoint Presentation</vt:lpstr>
      <vt:lpstr>Task 4.3: Modelling of BTDF measurements </vt:lpstr>
      <vt:lpstr>PowerPoint Presentation</vt:lpstr>
      <vt:lpstr>Task 4.4: Modelling of BSSRDF measurements </vt:lpstr>
      <vt:lpstr>PowerPoint Presentation</vt:lpstr>
      <vt:lpstr>Deliverable in WP4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Søren Alkærsig Jensen</dc:creator>
  <cp:lastModifiedBy>Søren Alkærsig Jensen</cp:lastModifiedBy>
  <cp:revision>64</cp:revision>
  <dcterms:created xsi:type="dcterms:W3CDTF">2019-05-20T07:02:42Z</dcterms:created>
  <dcterms:modified xsi:type="dcterms:W3CDTF">2020-01-06T15:19:29Z</dcterms:modified>
</cp:coreProperties>
</file>