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3322" r:id="rId3"/>
    <p:sldId id="3327" r:id="rId4"/>
    <p:sldId id="3323" r:id="rId5"/>
    <p:sldId id="3324" r:id="rId6"/>
    <p:sldId id="3325" r:id="rId7"/>
    <p:sldId id="3326" r:id="rId8"/>
    <p:sldId id="3328" r:id="rId9"/>
    <p:sldId id="332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Segelcke" initials="KS" lastIdx="1" clrIdx="0">
    <p:extLst>
      <p:ext uri="{19B8F6BF-5375-455C-9EA6-DF929625EA0E}">
        <p15:presenceInfo xmlns:p15="http://schemas.microsoft.com/office/powerpoint/2012/main" userId="e5e6597f053144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262626"/>
    <a:srgbClr val="990000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3387" autoAdjust="0"/>
  </p:normalViewPr>
  <p:slideViewPr>
    <p:cSldViewPr snapToGrid="0">
      <p:cViewPr varScale="1">
        <p:scale>
          <a:sx n="88" d="100"/>
          <a:sy n="88" d="100"/>
        </p:scale>
        <p:origin x="773" y="7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37A33-4CE5-466E-93B5-FE6FF915451E}" type="datetimeFigureOut">
              <a:rPr lang="da-DK" smtClean="0"/>
              <a:t>20-04-2022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9D40-8E6E-4613-B2FB-CADB134560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Mention the importance of structure quality for the function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9D40-8E6E-4613-B2FB-CADB134560F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84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Mention the importance of structure quality for the function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9D40-8E6E-4613-B2FB-CADB134560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65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Mention the importance of structure quality for the function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9D40-8E6E-4613-B2FB-CADB134560F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566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Mention the importance of structure quality for the function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9D40-8E6E-4613-B2FB-CADB134560F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429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Mention the importance of structure quality for the function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9D40-8E6E-4613-B2FB-CADB134560F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271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Mention the importance of structure quality for the function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9D40-8E6E-4613-B2FB-CADB134560F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314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Mention the importance of structure quality for the function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9D40-8E6E-4613-B2FB-CADB134560F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40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Mention the importance of structure quality for the function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9D40-8E6E-4613-B2FB-CADB134560F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716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F837-DBAD-49F2-A284-97C26FF93E8A}" type="datetime1">
              <a:rPr lang="da-DK" smtClean="0"/>
              <a:t>20-04-2022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62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5798-40FE-4C74-93AC-365D503DBCC0}" type="datetime1">
              <a:rPr lang="da-DK" smtClean="0"/>
              <a:t>20-04-2022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69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6D14-1B4D-48F3-95AF-72A6BFB80F77}" type="datetime1">
              <a:rPr lang="da-DK" smtClean="0"/>
              <a:t>20-04-2022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947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8654-2A07-479F-BA90-CA9747597064}" type="datetime1">
              <a:rPr lang="da-DK" smtClean="0"/>
              <a:t>20-04-2022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6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5DC0-C146-4370-BFD1-B693045B5737}" type="datetime1">
              <a:rPr lang="da-DK" smtClean="0"/>
              <a:t>20-04-2022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51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65EE-D81A-4E66-A7C2-12CA9692C3D0}" type="datetime1">
              <a:rPr lang="da-DK" smtClean="0"/>
              <a:t>20-04-2022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7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D32-FF29-41FB-A400-B242C5BD1E93}" type="datetime1">
              <a:rPr lang="da-DK" smtClean="0"/>
              <a:t>20-04-2022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895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51F-8647-4856-8FF2-EED1333CDAE5}" type="datetime1">
              <a:rPr lang="da-DK" smtClean="0"/>
              <a:t>20-04-2022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52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44C6-72CA-48B0-BB75-43C966844BBF}" type="datetime1">
              <a:rPr lang="da-DK" smtClean="0"/>
              <a:t>20-04-2022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19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A92-17ED-4BF5-8475-52C5272B8389}" type="datetime1">
              <a:rPr lang="da-DK" smtClean="0"/>
              <a:t>20-04-2022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818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60A5-90D3-44EB-80AB-AA0E6E989050}" type="datetime1">
              <a:rPr lang="da-DK" smtClean="0"/>
              <a:t>20-04-2022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77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65000">
              <a:srgbClr val="3F3F3F"/>
            </a:gs>
            <a:gs pos="35000">
              <a:srgbClr val="3F3F3F"/>
            </a:gs>
            <a:gs pos="100000">
              <a:schemeClr val="tx1">
                <a:lumMod val="85000"/>
                <a:lumOff val="1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1AAF1-095F-47DC-8032-9247957F68CD}" type="datetime1">
              <a:rPr lang="da-DK" smtClean="0"/>
              <a:t>20-04-2022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9CEF8-DAD7-4E71-810D-B0C71D993B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92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5568DE37-8A42-44C8-BA00-B093E3B97FED}"/>
              </a:ext>
            </a:extLst>
          </p:cNvPr>
          <p:cNvSpPr/>
          <p:nvPr/>
        </p:nvSpPr>
        <p:spPr>
          <a:xfrm>
            <a:off x="5604481" y="5876925"/>
            <a:ext cx="211849" cy="98107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4E6D1A6-89C2-48B4-B791-73EBDBCBE468}"/>
              </a:ext>
            </a:extLst>
          </p:cNvPr>
          <p:cNvSpPr/>
          <p:nvPr/>
        </p:nvSpPr>
        <p:spPr>
          <a:xfrm>
            <a:off x="5783179" y="0"/>
            <a:ext cx="640882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vinklet trekant 6">
            <a:extLst>
              <a:ext uri="{FF2B5EF4-FFF2-40B4-BE49-F238E27FC236}">
                <a16:creationId xmlns:a16="http://schemas.microsoft.com/office/drawing/2014/main" id="{A590E513-1B05-43CD-A9A0-CD987CCBB9C9}"/>
              </a:ext>
            </a:extLst>
          </p:cNvPr>
          <p:cNvSpPr/>
          <p:nvPr/>
        </p:nvSpPr>
        <p:spPr>
          <a:xfrm flipV="1">
            <a:off x="5783178" y="-1"/>
            <a:ext cx="1652337" cy="6857998"/>
          </a:xfrm>
          <a:prstGeom prst="rt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tvinklet trekant 13">
            <a:extLst>
              <a:ext uri="{FF2B5EF4-FFF2-40B4-BE49-F238E27FC236}">
                <a16:creationId xmlns:a16="http://schemas.microsoft.com/office/drawing/2014/main" id="{55D1DAE6-A8C9-4AC9-9439-9EA75C09024D}"/>
              </a:ext>
            </a:extLst>
          </p:cNvPr>
          <p:cNvSpPr/>
          <p:nvPr/>
        </p:nvSpPr>
        <p:spPr>
          <a:xfrm flipH="1">
            <a:off x="10420807" y="1777036"/>
            <a:ext cx="476250" cy="1921792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tvinklet trekant 14">
            <a:extLst>
              <a:ext uri="{FF2B5EF4-FFF2-40B4-BE49-F238E27FC236}">
                <a16:creationId xmlns:a16="http://schemas.microsoft.com/office/drawing/2014/main" id="{455FCAB9-D654-4318-9790-78467F6D3975}"/>
              </a:ext>
            </a:extLst>
          </p:cNvPr>
          <p:cNvSpPr/>
          <p:nvPr/>
        </p:nvSpPr>
        <p:spPr>
          <a:xfrm rot="10800000" flipH="1">
            <a:off x="8035056" y="1777036"/>
            <a:ext cx="476250" cy="1921792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tvinklet trekant 17">
            <a:extLst>
              <a:ext uri="{FF2B5EF4-FFF2-40B4-BE49-F238E27FC236}">
                <a16:creationId xmlns:a16="http://schemas.microsoft.com/office/drawing/2014/main" id="{987F95A0-BDAF-403C-AE72-3225C6DE35F5}"/>
              </a:ext>
            </a:extLst>
          </p:cNvPr>
          <p:cNvSpPr/>
          <p:nvPr/>
        </p:nvSpPr>
        <p:spPr>
          <a:xfrm rot="10800000" flipH="1">
            <a:off x="1533067" y="1777036"/>
            <a:ext cx="476250" cy="19217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tvinklet trekant 18">
            <a:extLst>
              <a:ext uri="{FF2B5EF4-FFF2-40B4-BE49-F238E27FC236}">
                <a16:creationId xmlns:a16="http://schemas.microsoft.com/office/drawing/2014/main" id="{705C67C0-2ABE-4B73-A69E-91953EF5D41E}"/>
              </a:ext>
            </a:extLst>
          </p:cNvPr>
          <p:cNvSpPr/>
          <p:nvPr/>
        </p:nvSpPr>
        <p:spPr>
          <a:xfrm flipH="1">
            <a:off x="3918819" y="1776528"/>
            <a:ext cx="476250" cy="19217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tvinklet trekant 19">
            <a:extLst>
              <a:ext uri="{FF2B5EF4-FFF2-40B4-BE49-F238E27FC236}">
                <a16:creationId xmlns:a16="http://schemas.microsoft.com/office/drawing/2014/main" id="{93A1FB16-F1B2-4EF6-AA0A-3D01B3A4899B}"/>
              </a:ext>
            </a:extLst>
          </p:cNvPr>
          <p:cNvSpPr/>
          <p:nvPr/>
        </p:nvSpPr>
        <p:spPr>
          <a:xfrm flipV="1">
            <a:off x="5604481" y="-1"/>
            <a:ext cx="1652337" cy="68579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tvinklet trekant 16">
            <a:extLst>
              <a:ext uri="{FF2B5EF4-FFF2-40B4-BE49-F238E27FC236}">
                <a16:creationId xmlns:a16="http://schemas.microsoft.com/office/drawing/2014/main" id="{046B4C7A-5C30-4AAF-AC97-A8D1B5F6E0D9}"/>
              </a:ext>
            </a:extLst>
          </p:cNvPr>
          <p:cNvSpPr/>
          <p:nvPr/>
        </p:nvSpPr>
        <p:spPr>
          <a:xfrm rot="10800000" flipH="1">
            <a:off x="4794378" y="1776019"/>
            <a:ext cx="476250" cy="192280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tvinklet trekant 15">
            <a:extLst>
              <a:ext uri="{FF2B5EF4-FFF2-40B4-BE49-F238E27FC236}">
                <a16:creationId xmlns:a16="http://schemas.microsoft.com/office/drawing/2014/main" id="{8B23C95C-68F2-45F0-9753-6DE24D46FC5D}"/>
              </a:ext>
            </a:extLst>
          </p:cNvPr>
          <p:cNvSpPr/>
          <p:nvPr/>
        </p:nvSpPr>
        <p:spPr>
          <a:xfrm flipH="1">
            <a:off x="7200816" y="1776019"/>
            <a:ext cx="476250" cy="2006942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6BA6567-CAC7-4778-8976-119611B49534}"/>
              </a:ext>
            </a:extLst>
          </p:cNvPr>
          <p:cNvSpPr txBox="1"/>
          <p:nvPr/>
        </p:nvSpPr>
        <p:spPr>
          <a:xfrm>
            <a:off x="248765" y="481242"/>
            <a:ext cx="6594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  <a:latin typeface="Neo Sans Std" panose="020B0504030504040204" pitchFamily="34" charset="0"/>
              </a:rPr>
              <a:t>A1.4.2 - Small </a:t>
            </a:r>
            <a:r>
              <a:rPr lang="en-US" sz="3200" dirty="0">
                <a:solidFill>
                  <a:srgbClr val="990000"/>
                </a:solidFill>
                <a:latin typeface="Neo Sans Std" panose="020B0504030504040204" pitchFamily="34" charset="0"/>
              </a:rPr>
              <a:t>size BRDF measurements at DFM</a:t>
            </a:r>
            <a:endParaRPr lang="da-DK" sz="3200" dirty="0">
              <a:solidFill>
                <a:srgbClr val="990000"/>
              </a:solidFill>
              <a:latin typeface="Neo Sans Std" panose="020B05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C852DA2-69D7-4AEB-9772-FDE6508C8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60" y="4076112"/>
            <a:ext cx="5406768" cy="241284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8AF2A53-DB65-4BBC-B380-90642561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3" y="5622934"/>
            <a:ext cx="4336237" cy="10313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1</a:t>
            </a:fld>
            <a:endParaRPr lang="da-DK"/>
          </a:p>
        </p:txBody>
      </p:sp>
      <p:sp>
        <p:nvSpPr>
          <p:cNvPr id="22" name="Tekstfelt 1">
            <a:extLst>
              <a:ext uri="{FF2B5EF4-FFF2-40B4-BE49-F238E27FC236}">
                <a16:creationId xmlns:a16="http://schemas.microsoft.com/office/drawing/2014/main" id="{46BA6567-CAC7-4778-8976-119611B49534}"/>
              </a:ext>
            </a:extLst>
          </p:cNvPr>
          <p:cNvSpPr txBox="1"/>
          <p:nvPr/>
        </p:nvSpPr>
        <p:spPr>
          <a:xfrm>
            <a:off x="245615" y="2679298"/>
            <a:ext cx="5446283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F3F3F"/>
                </a:solidFill>
                <a:latin typeface="Neo Sans Std" panose="020B0504030504040204" pitchFamily="34" charset="0"/>
              </a:rPr>
              <a:t>SØREN </a:t>
            </a:r>
            <a:r>
              <a:rPr lang="en-US" sz="1400" b="1" dirty="0">
                <a:solidFill>
                  <a:srgbClr val="3F3F3F"/>
                </a:solidFill>
                <a:latin typeface="Neo Sans Std" panose="020B0504030504040204" pitchFamily="34" charset="0"/>
              </a:rPr>
              <a:t>ALKÆRSIG </a:t>
            </a:r>
            <a:r>
              <a:rPr lang="en-US" sz="1400" b="1" dirty="0" smtClean="0">
                <a:solidFill>
                  <a:srgbClr val="3F3F3F"/>
                </a:solidFill>
                <a:latin typeface="Neo Sans Std" panose="020B0504030504040204" pitchFamily="34" charset="0"/>
              </a:rPr>
              <a:t>JENSEN</a:t>
            </a:r>
            <a:endParaRPr lang="en-US" sz="1400" b="1" baseline="30000" dirty="0" smtClean="0">
              <a:solidFill>
                <a:srgbClr val="3F3F3F"/>
              </a:solidFill>
              <a:latin typeface="Neo Sans Std" panose="020B0504030504040204" pitchFamily="34" charset="0"/>
            </a:endParaRPr>
          </a:p>
          <a:p>
            <a:endParaRPr lang="en-US" sz="1400" baseline="30000" dirty="0">
              <a:solidFill>
                <a:srgbClr val="3F3F3F"/>
              </a:solidFill>
              <a:latin typeface="Neo Sans Std" panose="020B0504030504040204" pitchFamily="34" charset="0"/>
            </a:endParaRPr>
          </a:p>
          <a:p>
            <a:r>
              <a:rPr lang="en-US" sz="1400" dirty="0" smtClean="0">
                <a:solidFill>
                  <a:srgbClr val="3F3F3F"/>
                </a:solidFill>
                <a:latin typeface="Neo Sans Std" panose="020B0504030504040204" pitchFamily="34" charset="0"/>
              </a:rPr>
              <a:t>Danish </a:t>
            </a:r>
            <a:r>
              <a:rPr lang="en-US" sz="1400" dirty="0">
                <a:solidFill>
                  <a:srgbClr val="3F3F3F"/>
                </a:solidFill>
                <a:latin typeface="Neo Sans Std" panose="020B0504030504040204" pitchFamily="34" charset="0"/>
              </a:rPr>
              <a:t>Fundamental Metrology A/S, </a:t>
            </a:r>
            <a:r>
              <a:rPr lang="en-US" sz="1400" dirty="0" err="1">
                <a:solidFill>
                  <a:srgbClr val="3F3F3F"/>
                </a:solidFill>
                <a:latin typeface="Neo Sans Std" panose="020B0504030504040204" pitchFamily="34" charset="0"/>
              </a:rPr>
              <a:t>Kogle</a:t>
            </a:r>
            <a:r>
              <a:rPr lang="en-US" sz="1400" dirty="0">
                <a:solidFill>
                  <a:srgbClr val="3F3F3F"/>
                </a:solidFill>
                <a:latin typeface="Neo Sans Std" panose="020B0504030504040204" pitchFamily="34" charset="0"/>
              </a:rPr>
              <a:t> </a:t>
            </a:r>
            <a:r>
              <a:rPr lang="en-US" sz="1400" dirty="0" err="1">
                <a:solidFill>
                  <a:srgbClr val="3F3F3F"/>
                </a:solidFill>
                <a:latin typeface="Neo Sans Std" panose="020B0504030504040204" pitchFamily="34" charset="0"/>
              </a:rPr>
              <a:t>Allé</a:t>
            </a:r>
            <a:r>
              <a:rPr lang="en-US" sz="1400" dirty="0">
                <a:solidFill>
                  <a:srgbClr val="3F3F3F"/>
                </a:solidFill>
                <a:latin typeface="Neo Sans Std" panose="020B0504030504040204" pitchFamily="34" charset="0"/>
              </a:rPr>
              <a:t> 5, DK-2970 </a:t>
            </a:r>
            <a:r>
              <a:rPr lang="en-US" sz="1400" dirty="0" err="1">
                <a:solidFill>
                  <a:srgbClr val="3F3F3F"/>
                </a:solidFill>
                <a:latin typeface="Neo Sans Std" panose="020B0504030504040204" pitchFamily="34" charset="0"/>
              </a:rPr>
              <a:t>Hørsholm</a:t>
            </a:r>
            <a:r>
              <a:rPr lang="en-US" sz="1400" dirty="0">
                <a:solidFill>
                  <a:srgbClr val="3F3F3F"/>
                </a:solidFill>
                <a:latin typeface="Neo Sans Std" panose="020B0504030504040204" pitchFamily="34" charset="0"/>
              </a:rPr>
              <a:t>, </a:t>
            </a:r>
            <a:r>
              <a:rPr lang="en-US" sz="1400" dirty="0" smtClean="0">
                <a:solidFill>
                  <a:srgbClr val="3F3F3F"/>
                </a:solidFill>
                <a:latin typeface="Neo Sans Std" panose="020B0504030504040204" pitchFamily="34" charset="0"/>
              </a:rPr>
              <a:t>Denmark</a:t>
            </a:r>
          </a:p>
          <a:p>
            <a:endParaRPr lang="en-US" sz="1400" dirty="0" smtClean="0">
              <a:solidFill>
                <a:srgbClr val="3F3F3F"/>
              </a:solidFill>
              <a:latin typeface="Neo Sans Std" panose="020B0504030504040204" pitchFamily="34" charset="0"/>
            </a:endParaRPr>
          </a:p>
          <a:p>
            <a:r>
              <a:rPr lang="en-US" sz="1400" b="1" dirty="0" smtClean="0">
                <a:solidFill>
                  <a:srgbClr val="3F3F3F"/>
                </a:solidFill>
                <a:latin typeface="Neo Sans Std" panose="020B0504030504040204" pitchFamily="34" charset="0"/>
              </a:rPr>
              <a:t>saj@dfm.dk</a:t>
            </a:r>
            <a:endParaRPr lang="da-DK" sz="1400" b="1" dirty="0">
              <a:solidFill>
                <a:srgbClr val="3F3F3F"/>
              </a:solidFill>
              <a:latin typeface="Neo Sans Std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6350400"/>
            <a:ext cx="1800000" cy="4256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2</a:t>
            </a:fld>
            <a:endParaRPr lang="da-DK"/>
          </a:p>
        </p:txBody>
      </p:sp>
      <p:sp>
        <p:nvSpPr>
          <p:cNvPr id="25" name="Tekstfelt 5">
            <a:extLst>
              <a:ext uri="{FF2B5EF4-FFF2-40B4-BE49-F238E27FC236}">
                <a16:creationId xmlns:a16="http://schemas.microsoft.com/office/drawing/2014/main" id="{197F7164-2CAF-46CC-8069-A220AFD97D62}"/>
              </a:ext>
            </a:extLst>
          </p:cNvPr>
          <p:cNvSpPr txBox="1"/>
          <p:nvPr/>
        </p:nvSpPr>
        <p:spPr>
          <a:xfrm>
            <a:off x="576000" y="96653"/>
            <a:ext cx="108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BRDF setup at DFM</a:t>
            </a:r>
            <a:endParaRPr lang="en-US" sz="3600" dirty="0">
              <a:solidFill>
                <a:srgbClr val="3F3F3F"/>
              </a:solidFill>
              <a:latin typeface="Neo Sans Std" panose="020B05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2" b="7563"/>
          <a:stretch/>
        </p:blipFill>
        <p:spPr>
          <a:xfrm>
            <a:off x="2880656" y="3856431"/>
            <a:ext cx="6897328" cy="28650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94747" y="308033"/>
            <a:ext cx="7849210" cy="3395413"/>
            <a:chOff x="2574950" y="308033"/>
            <a:chExt cx="7849210" cy="3395413"/>
          </a:xfrm>
        </p:grpSpPr>
        <p:sp>
          <p:nvSpPr>
            <p:cNvPr id="26" name="TextBox 25"/>
            <p:cNvSpPr txBox="1"/>
            <p:nvPr/>
          </p:nvSpPr>
          <p:spPr>
            <a:xfrm>
              <a:off x="5090255" y="308033"/>
              <a:ext cx="2848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Variable spot size</a:t>
              </a:r>
              <a:endParaRPr lang="da-DK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60" y="813890"/>
              <a:ext cx="7389437" cy="288955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574950" y="3395669"/>
              <a:ext cx="1336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@663 nm</a:t>
              </a:r>
              <a:endParaRPr lang="da-DK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65946" y="1831935"/>
              <a:ext cx="1258214" cy="3511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80709" y="895969"/>
              <a:ext cx="801188" cy="344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51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"/>
    </mc:Choice>
    <mc:Fallback xmlns="">
      <p:transition spd="slow" advTm="22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47" y="671166"/>
            <a:ext cx="3600000" cy="27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6350400"/>
            <a:ext cx="1800000" cy="4256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3</a:t>
            </a:fld>
            <a:endParaRPr lang="da-DK"/>
          </a:p>
        </p:txBody>
      </p:sp>
      <p:sp>
        <p:nvSpPr>
          <p:cNvPr id="25" name="Tekstfelt 5">
            <a:extLst>
              <a:ext uri="{FF2B5EF4-FFF2-40B4-BE49-F238E27FC236}">
                <a16:creationId xmlns:a16="http://schemas.microsoft.com/office/drawing/2014/main" id="{197F7164-2CAF-46CC-8069-A220AFD97D62}"/>
              </a:ext>
            </a:extLst>
          </p:cNvPr>
          <p:cNvSpPr txBox="1"/>
          <p:nvPr/>
        </p:nvSpPr>
        <p:spPr>
          <a:xfrm>
            <a:off x="576000" y="96653"/>
            <a:ext cx="108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Red leather sample</a:t>
            </a:r>
            <a:endParaRPr lang="en-US" sz="3600" dirty="0">
              <a:solidFill>
                <a:srgbClr val="3F3F3F"/>
              </a:solidFill>
              <a:latin typeface="Neo Sans Std" panose="020B05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47" y="3633820"/>
            <a:ext cx="3600000" cy="27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13" y="3633820"/>
            <a:ext cx="3600000" cy="27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1" y="1593219"/>
            <a:ext cx="1800000" cy="1808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1" y="3866856"/>
            <a:ext cx="1800000" cy="178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13" y="659209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"/>
    </mc:Choice>
    <mc:Fallback xmlns="">
      <p:transition spd="slow" advTm="22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6350400"/>
            <a:ext cx="1800000" cy="4256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4</a:t>
            </a:fld>
            <a:endParaRPr lang="da-DK"/>
          </a:p>
        </p:txBody>
      </p:sp>
      <p:sp>
        <p:nvSpPr>
          <p:cNvPr id="25" name="Tekstfelt 5">
            <a:extLst>
              <a:ext uri="{FF2B5EF4-FFF2-40B4-BE49-F238E27FC236}">
                <a16:creationId xmlns:a16="http://schemas.microsoft.com/office/drawing/2014/main" id="{197F7164-2CAF-46CC-8069-A220AFD97D62}"/>
              </a:ext>
            </a:extLst>
          </p:cNvPr>
          <p:cNvSpPr txBox="1"/>
          <p:nvPr/>
        </p:nvSpPr>
        <p:spPr>
          <a:xfrm>
            <a:off x="576000" y="118602"/>
            <a:ext cx="108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Saint </a:t>
            </a:r>
            <a:r>
              <a:rPr lang="en-US" sz="3600" dirty="0" err="1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Gobain</a:t>
            </a:r>
            <a:r>
              <a:rPr lang="en-US" sz="3600" dirty="0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 fiber sample</a:t>
            </a:r>
            <a:endParaRPr lang="en-US" sz="3600" dirty="0">
              <a:solidFill>
                <a:srgbClr val="3F3F3F"/>
              </a:solidFill>
              <a:latin typeface="Neo Sans Std" panose="020B05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11865" r="19679" b="13555"/>
          <a:stretch/>
        </p:blipFill>
        <p:spPr>
          <a:xfrm>
            <a:off x="672781" y="2520982"/>
            <a:ext cx="2520000" cy="2314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69" y="764933"/>
            <a:ext cx="3600000" cy="27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74" y="740225"/>
            <a:ext cx="3600000" cy="27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69" y="3563018"/>
            <a:ext cx="3600000" cy="27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74" y="3563018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"/>
    </mc:Choice>
    <mc:Fallback xmlns="">
      <p:transition spd="slow" advTm="22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6350400"/>
            <a:ext cx="1800000" cy="4256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5</a:t>
            </a:fld>
            <a:endParaRPr lang="da-DK"/>
          </a:p>
        </p:txBody>
      </p:sp>
      <p:sp>
        <p:nvSpPr>
          <p:cNvPr id="25" name="Tekstfelt 5">
            <a:extLst>
              <a:ext uri="{FF2B5EF4-FFF2-40B4-BE49-F238E27FC236}">
                <a16:creationId xmlns:a16="http://schemas.microsoft.com/office/drawing/2014/main" id="{197F7164-2CAF-46CC-8069-A220AFD97D62}"/>
              </a:ext>
            </a:extLst>
          </p:cNvPr>
          <p:cNvSpPr txBox="1"/>
          <p:nvPr/>
        </p:nvSpPr>
        <p:spPr>
          <a:xfrm>
            <a:off x="576000" y="118602"/>
            <a:ext cx="108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CNAM custom sample</a:t>
            </a:r>
            <a:endParaRPr lang="en-US" sz="3600" dirty="0">
              <a:solidFill>
                <a:srgbClr val="3F3F3F"/>
              </a:solidFill>
              <a:latin typeface="Neo Sans Std" panose="020B05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 t="18048" r="12960" b="8282"/>
          <a:stretch/>
        </p:blipFill>
        <p:spPr>
          <a:xfrm rot="5400000">
            <a:off x="803735" y="2241780"/>
            <a:ext cx="2520000" cy="2631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0" y="780894"/>
            <a:ext cx="3600000" cy="27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00" y="780894"/>
            <a:ext cx="3600000" cy="27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00" y="3480894"/>
            <a:ext cx="3600000" cy="27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0" y="3480894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"/>
    </mc:Choice>
    <mc:Fallback xmlns="">
      <p:transition spd="slow" advTm="223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59" y="561437"/>
            <a:ext cx="3600000" cy="27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6350400"/>
            <a:ext cx="1800000" cy="4256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6</a:t>
            </a:fld>
            <a:endParaRPr lang="da-DK"/>
          </a:p>
        </p:txBody>
      </p:sp>
      <p:sp>
        <p:nvSpPr>
          <p:cNvPr id="25" name="Tekstfelt 5">
            <a:extLst>
              <a:ext uri="{FF2B5EF4-FFF2-40B4-BE49-F238E27FC236}">
                <a16:creationId xmlns:a16="http://schemas.microsoft.com/office/drawing/2014/main" id="{197F7164-2CAF-46CC-8069-A220AFD97D62}"/>
              </a:ext>
            </a:extLst>
          </p:cNvPr>
          <p:cNvSpPr txBox="1"/>
          <p:nvPr/>
        </p:nvSpPr>
        <p:spPr>
          <a:xfrm>
            <a:off x="576000" y="118602"/>
            <a:ext cx="108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CNAM custom sample</a:t>
            </a:r>
            <a:endParaRPr lang="en-US" sz="3600" dirty="0">
              <a:solidFill>
                <a:srgbClr val="3F3F3F"/>
              </a:solidFill>
              <a:latin typeface="Neo Sans Std" panose="020B05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 t="18048" r="12960" b="8282"/>
          <a:stretch/>
        </p:blipFill>
        <p:spPr>
          <a:xfrm rot="5400000">
            <a:off x="803735" y="2241780"/>
            <a:ext cx="2520000" cy="263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74" y="561437"/>
            <a:ext cx="3600000" cy="27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59" y="3557667"/>
            <a:ext cx="3600000" cy="27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74" y="3557667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"/>
    </mc:Choice>
    <mc:Fallback xmlns="">
      <p:transition spd="slow" advTm="22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50" y="576067"/>
            <a:ext cx="3600000" cy="27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6350400"/>
            <a:ext cx="1800000" cy="4256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7</a:t>
            </a:fld>
            <a:endParaRPr lang="da-DK"/>
          </a:p>
        </p:txBody>
      </p:sp>
      <p:sp>
        <p:nvSpPr>
          <p:cNvPr id="25" name="Tekstfelt 5">
            <a:extLst>
              <a:ext uri="{FF2B5EF4-FFF2-40B4-BE49-F238E27FC236}">
                <a16:creationId xmlns:a16="http://schemas.microsoft.com/office/drawing/2014/main" id="{197F7164-2CAF-46CC-8069-A220AFD97D62}"/>
              </a:ext>
            </a:extLst>
          </p:cNvPr>
          <p:cNvSpPr txBox="1"/>
          <p:nvPr/>
        </p:nvSpPr>
        <p:spPr>
          <a:xfrm>
            <a:off x="576000" y="118602"/>
            <a:ext cx="108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CNAM custom sample</a:t>
            </a:r>
            <a:endParaRPr lang="en-US" sz="3600" dirty="0">
              <a:solidFill>
                <a:srgbClr val="3F3F3F"/>
              </a:solidFill>
              <a:latin typeface="Neo Sans Std" panose="020B05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 t="18048" r="12960" b="8282"/>
          <a:stretch/>
        </p:blipFill>
        <p:spPr>
          <a:xfrm rot="5400000">
            <a:off x="803735" y="2241780"/>
            <a:ext cx="2520000" cy="263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73" y="3392418"/>
            <a:ext cx="3600000" cy="27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90" y="3392418"/>
            <a:ext cx="3600000" cy="27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90" y="560452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"/>
    </mc:Choice>
    <mc:Fallback xmlns="">
      <p:transition spd="slow" advTm="223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47" y="671166"/>
            <a:ext cx="3600000" cy="27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6350400"/>
            <a:ext cx="1800000" cy="4256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8</a:t>
            </a:fld>
            <a:endParaRPr lang="da-DK"/>
          </a:p>
        </p:txBody>
      </p:sp>
      <p:sp>
        <p:nvSpPr>
          <p:cNvPr id="25" name="Tekstfelt 5">
            <a:extLst>
              <a:ext uri="{FF2B5EF4-FFF2-40B4-BE49-F238E27FC236}">
                <a16:creationId xmlns:a16="http://schemas.microsoft.com/office/drawing/2014/main" id="{197F7164-2CAF-46CC-8069-A220AFD97D62}"/>
              </a:ext>
            </a:extLst>
          </p:cNvPr>
          <p:cNvSpPr txBox="1"/>
          <p:nvPr/>
        </p:nvSpPr>
        <p:spPr>
          <a:xfrm>
            <a:off x="576000" y="96653"/>
            <a:ext cx="108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Red leather sample – Extra slide</a:t>
            </a:r>
            <a:endParaRPr lang="en-US" sz="3600" dirty="0">
              <a:solidFill>
                <a:srgbClr val="3F3F3F"/>
              </a:solidFill>
              <a:latin typeface="Neo Sans Std" panose="020B05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1" y="1593219"/>
            <a:ext cx="1800000" cy="1808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1" y="3866856"/>
            <a:ext cx="1800000" cy="1789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13" y="659209"/>
            <a:ext cx="3600000" cy="27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47" y="3411673"/>
            <a:ext cx="3600000" cy="27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13" y="3371166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"/>
    </mc:Choice>
    <mc:Fallback xmlns="">
      <p:transition spd="slow" advTm="223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6350400"/>
            <a:ext cx="1800000" cy="4256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CEF8-DAD7-4E71-810D-B0C71D993B17}" type="slidenum">
              <a:rPr lang="da-DK" smtClean="0"/>
              <a:t>9</a:t>
            </a:fld>
            <a:endParaRPr lang="da-DK"/>
          </a:p>
        </p:txBody>
      </p:sp>
      <p:sp>
        <p:nvSpPr>
          <p:cNvPr id="25" name="Tekstfelt 5">
            <a:extLst>
              <a:ext uri="{FF2B5EF4-FFF2-40B4-BE49-F238E27FC236}">
                <a16:creationId xmlns:a16="http://schemas.microsoft.com/office/drawing/2014/main" id="{197F7164-2CAF-46CC-8069-A220AFD97D62}"/>
              </a:ext>
            </a:extLst>
          </p:cNvPr>
          <p:cNvSpPr txBox="1"/>
          <p:nvPr/>
        </p:nvSpPr>
        <p:spPr>
          <a:xfrm>
            <a:off x="576000" y="118602"/>
            <a:ext cx="1089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Saint </a:t>
            </a:r>
            <a:r>
              <a:rPr lang="en-US" sz="3600" dirty="0" err="1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Gobain</a:t>
            </a:r>
            <a:r>
              <a:rPr lang="en-US" sz="3600" dirty="0" smtClean="0">
                <a:solidFill>
                  <a:srgbClr val="3F3F3F"/>
                </a:solidFill>
                <a:latin typeface="Neo Sans Std" panose="020B0504030504040204" pitchFamily="34" charset="0"/>
                <a:ea typeface="Verdana" panose="020B0604030504040204" pitchFamily="34" charset="0"/>
              </a:rPr>
              <a:t> fiber sample – extra slide</a:t>
            </a:r>
            <a:endParaRPr lang="en-US" sz="3600" dirty="0">
              <a:solidFill>
                <a:srgbClr val="3F3F3F"/>
              </a:solidFill>
              <a:latin typeface="Neo Sans Std" panose="020B05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11865" r="19679" b="13555"/>
          <a:stretch/>
        </p:blipFill>
        <p:spPr>
          <a:xfrm>
            <a:off x="672781" y="2520982"/>
            <a:ext cx="2520000" cy="2314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69" y="764933"/>
            <a:ext cx="3600000" cy="27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74" y="740225"/>
            <a:ext cx="3600000" cy="27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69" y="3589930"/>
            <a:ext cx="3600000" cy="27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30" y="3589930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"/>
    </mc:Choice>
    <mc:Fallback xmlns="">
      <p:transition spd="slow" advTm="223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0B8726D41B94C923FDFF8C499C70A" ma:contentTypeVersion="13" ma:contentTypeDescription="Create a new document." ma:contentTypeScope="" ma:versionID="3fb8cf477d6ed88ebc82c86ff3e556d2">
  <xsd:schema xmlns:xsd="http://www.w3.org/2001/XMLSchema" xmlns:xs="http://www.w3.org/2001/XMLSchema" xmlns:p="http://schemas.microsoft.com/office/2006/metadata/properties" xmlns:ns2="e9b0e052-08d3-4ec7-9ea5-d7c2bd7e006e" xmlns:ns3="1dd86813-e145-4cab-9a54-a32433b6244e" targetNamespace="http://schemas.microsoft.com/office/2006/metadata/properties" ma:root="true" ma:fieldsID="fa44bae325bf4272d5a06694cce8bc20" ns2:_="" ns3:_="">
    <xsd:import namespace="e9b0e052-08d3-4ec7-9ea5-d7c2bd7e006e"/>
    <xsd:import namespace="1dd86813-e145-4cab-9a54-a32433b624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0e052-08d3-4ec7-9ea5-d7c2bd7e0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60f3a31-ae4b-4b9b-9979-7ed0d396b9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86813-e145-4cab-9a54-a32433b6244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2eb874f-1ff1-4ea8-bd7f-1a708e292244}" ma:internalName="TaxCatchAll" ma:showField="CatchAllData" ma:web="1dd86813-e145-4cab-9a54-a32433b624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b0e052-08d3-4ec7-9ea5-d7c2bd7e006e">
      <Terms xmlns="http://schemas.microsoft.com/office/infopath/2007/PartnerControls"/>
    </lcf76f155ced4ddcb4097134ff3c332f>
    <TaxCatchAll xmlns="1dd86813-e145-4cab-9a54-a32433b6244e" xsi:nil="true"/>
  </documentManagement>
</p:properties>
</file>

<file path=customXml/itemProps1.xml><?xml version="1.0" encoding="utf-8"?>
<ds:datastoreItem xmlns:ds="http://schemas.openxmlformats.org/officeDocument/2006/customXml" ds:itemID="{BDB5B364-A8A6-4748-AE10-81D1B9290A65}"/>
</file>

<file path=customXml/itemProps2.xml><?xml version="1.0" encoding="utf-8"?>
<ds:datastoreItem xmlns:ds="http://schemas.openxmlformats.org/officeDocument/2006/customXml" ds:itemID="{01DAD315-E4E4-4BBB-9753-B0186775CC9E}"/>
</file>

<file path=customXml/itemProps3.xml><?xml version="1.0" encoding="utf-8"?>
<ds:datastoreItem xmlns:ds="http://schemas.openxmlformats.org/officeDocument/2006/customXml" ds:itemID="{0A73FE5C-13B3-45AE-B271-17CC82A1EA5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5475</TotalTime>
  <Words>153</Words>
  <Application>Microsoft Office PowerPoint</Application>
  <PresentationFormat>Widescreen</PresentationFormat>
  <Paragraphs>41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Neo Sans Std</vt:lpstr>
      <vt:lpstr>Verdana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Kim Martin Segelcke</dc:creator>
  <cp:lastModifiedBy>Søren Alkærsig Jensen</cp:lastModifiedBy>
  <cp:revision>444</cp:revision>
  <dcterms:created xsi:type="dcterms:W3CDTF">2019-08-05T12:16:41Z</dcterms:created>
  <dcterms:modified xsi:type="dcterms:W3CDTF">2022-04-20T13:14:31Z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0x0101006960B8726D41B94C923FDFF8C499C70A</vt:lpwstr>
  </property>
</Properties>
</file>